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9" r:id="rId3"/>
    <p:sldId id="332" r:id="rId4"/>
    <p:sldId id="304" r:id="rId5"/>
    <p:sldId id="308" r:id="rId6"/>
    <p:sldId id="324" r:id="rId7"/>
    <p:sldId id="339" r:id="rId8"/>
    <p:sldId id="335" r:id="rId9"/>
    <p:sldId id="336" r:id="rId10"/>
    <p:sldId id="292" r:id="rId11"/>
    <p:sldId id="325" r:id="rId12"/>
    <p:sldId id="286" r:id="rId13"/>
    <p:sldId id="323"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8AA1"/>
    <a:srgbClr val="4276AA"/>
    <a:srgbClr val="40A693"/>
    <a:srgbClr val="5E5CA2"/>
    <a:srgbClr val="4075A9"/>
    <a:srgbClr val="5268A5"/>
    <a:srgbClr val="FFFF99"/>
    <a:srgbClr val="E7BC05"/>
    <a:srgbClr val="778495"/>
    <a:srgbClr val="44A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89242" autoAdjust="0"/>
  </p:normalViewPr>
  <p:slideViewPr>
    <p:cSldViewPr snapToGrid="0" showGuides="1">
      <p:cViewPr varScale="1">
        <p:scale>
          <a:sx n="81" d="100"/>
          <a:sy n="81" d="100"/>
        </p:scale>
        <p:origin x="768" y="48"/>
      </p:cViewPr>
      <p:guideLst>
        <p:guide orient="horz" pos="209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A3B33178-B0D2-4D18-A1A6-149F71C60592}" type="datetimeFigureOut">
              <a:rPr lang="zh-CN" altLang="en-US" smtClean="0"/>
              <a:t>2021/4/10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81D4C706-B552-48CF-B615-B4F29AB3EE5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t>各位亲爱的同学们，评委老师们，大家好。我们是来自吴健雄学院的“冠智为羽”课题组；我们的作品是：</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基于深度学习的冠状动脉</a:t>
            </a:r>
            <a:r>
              <a:rPr lang="en-US" altLang="zh-CN" sz="1200" b="0" dirty="0">
                <a:solidFill>
                  <a:srgbClr val="5268A5"/>
                </a:solidFill>
                <a:latin typeface="字魂59号-创粗黑" panose="00000500000000000000" pitchFamily="2" charset="-122"/>
                <a:ea typeface="字魂59号-创粗黑" panose="00000500000000000000" pitchFamily="2" charset="-122"/>
                <a:cs typeface="+mn-ea"/>
                <a:sym typeface="+mn-lt"/>
              </a:rPr>
              <a:t>CT</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造影图像智能处理</a:t>
            </a:r>
          </a:p>
          <a:p>
            <a:pPr algn="just"/>
            <a:endParaRPr lang="zh-CN" altLang="en-US"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基于上述算法，我们编写了对应的用户图形界面，使用一键式操作降低了使用门槛，展示效果更直观生动。软件功能有：</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10</a:t>
            </a:fld>
            <a:endParaRPr lang="zh-CN" altLang="en-US"/>
          </a:p>
        </p:txBody>
      </p:sp>
    </p:spTree>
    <p:extLst>
      <p:ext uri="{BB962C8B-B14F-4D97-AF65-F5344CB8AC3E}">
        <p14:creationId xmlns:p14="http://schemas.microsoft.com/office/powerpoint/2010/main" val="2804633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在左侧</a:t>
            </a:r>
            <a:r>
              <a:rPr lang="zh-CN" altLang="en-US"/>
              <a:t>输入数据，进行绘制之后，可在右侧用鼠标进行拖动缩放，从而从多角度预览分割结果。</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11</a:t>
            </a:fld>
            <a:endParaRPr lang="zh-CN" altLang="en-US"/>
          </a:p>
        </p:txBody>
      </p:sp>
    </p:spTree>
    <p:extLst>
      <p:ext uri="{BB962C8B-B14F-4D97-AF65-F5344CB8AC3E}">
        <p14:creationId xmlns:p14="http://schemas.microsoft.com/office/powerpoint/2010/main" val="356945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同时，本项目也参加了全国计算机设计竞赛校赛并以优异的成绩被推荐到省赛；后期实现上述模块后，也会申请专利、将成果整理成论文并发表。</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12</a:t>
            </a:fld>
            <a:endParaRPr lang="zh-CN" altLang="en-US"/>
          </a:p>
        </p:txBody>
      </p:sp>
    </p:spTree>
    <p:extLst>
      <p:ext uri="{BB962C8B-B14F-4D97-AF65-F5344CB8AC3E}">
        <p14:creationId xmlns:p14="http://schemas.microsoft.com/office/powerpoint/2010/main" val="220797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心血管疾病是我国患病人数最多，最普遍的疾病之一；其中冠状动脉疾病又是最常见的。如何使用深度学习技术与医学造影相结合，实现冠状动脉的自动标注，是我们课题组所研究的目标。</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基于前期的文献调研，我们发现当前学界对于冠脉标注主要有两种方式：其中传统方法包括</a:t>
            </a:r>
            <a:r>
              <a:rPr lang="en-US" altLang="zh-CN" dirty="0"/>
              <a:t>…</a:t>
            </a:r>
            <a:r>
              <a:rPr lang="zh-CN" altLang="en-US" dirty="0"/>
              <a:t>但对噪声比较敏感；深度学习方法包括</a:t>
            </a:r>
            <a:r>
              <a:rPr lang="en-US" altLang="zh-CN" dirty="0"/>
              <a:t>…</a:t>
            </a:r>
            <a:r>
              <a:rPr lang="zh-CN" altLang="en-US" dirty="0"/>
              <a:t>但是高度依赖于标签；</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3</a:t>
            </a:fld>
            <a:endParaRPr lang="zh-CN" altLang="en-US"/>
          </a:p>
        </p:txBody>
      </p:sp>
    </p:spTree>
    <p:extLst>
      <p:ext uri="{BB962C8B-B14F-4D97-AF65-F5344CB8AC3E}">
        <p14:creationId xmlns:p14="http://schemas.microsoft.com/office/powerpoint/2010/main" val="1208752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然而我们也遇到了些许挑战：首先是标注样本数量稀少且获取成本很高；其次狭窄病变使得网络难以学习相应的特征，很容易在狭窄处中断分割；</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此外，冠脉结构本就十分细小，狭窄处更甚，使得网络难以获取如此细节的特征从而不易拟合；最后，冠脉在整体输入的图片中占比极小，类别不平衡十分严重。综上所述，想要分割出完整精确的冠脉并非易事。</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基于上述描述，我们提出我们课题的若干关键词：在少标签的情况下，使用全</a:t>
            </a:r>
            <a:r>
              <a:rPr lang="en-US" altLang="zh-CN" dirty="0"/>
              <a:t>/</a:t>
            </a:r>
            <a:r>
              <a:rPr lang="zh-CN" altLang="en-US" dirty="0"/>
              <a:t>弱监督结合的方法，并基于考生</a:t>
            </a:r>
            <a:r>
              <a:rPr lang="en-US" altLang="zh-CN" dirty="0"/>
              <a:t>-</a:t>
            </a:r>
            <a:r>
              <a:rPr lang="zh-CN" altLang="en-US" dirty="0"/>
              <a:t>考官网络设计，最大程度上排除噪声的干扰（如肺静脉），从而保证分割结果的一致性，即避免断裂。</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若原图像并没有对应的管腔标签，则直接将考生网络的输出结果交给考官网络进行“批改”；考官网络根据之前的训练结果得到输入的中心线信息，并与高斯掩膜计算损失，反馈到考生网络；</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7</a:t>
            </a:fld>
            <a:endParaRPr lang="zh-CN" altLang="en-US"/>
          </a:p>
        </p:txBody>
      </p:sp>
    </p:spTree>
    <p:extLst>
      <p:ext uri="{BB962C8B-B14F-4D97-AF65-F5344CB8AC3E}">
        <p14:creationId xmlns:p14="http://schemas.microsoft.com/office/powerpoint/2010/main" val="2590418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a:t>
            </a:r>
            <a:r>
              <a:rPr lang="en-US" altLang="zh-CN" dirty="0"/>
              <a:t>Drop-Out </a:t>
            </a:r>
            <a:r>
              <a:rPr lang="zh-CN" altLang="en-US" dirty="0"/>
              <a:t>层可以用于解决不平衡问题；它通过对分割结果中确信度高的部分进行忽略，从而使网络集中关注难以分割的部分，从而实现动态的类别平衡；</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8</a:t>
            </a:fld>
            <a:endParaRPr lang="zh-CN" altLang="en-US"/>
          </a:p>
        </p:txBody>
      </p:sp>
    </p:spTree>
    <p:extLst>
      <p:ext uri="{BB962C8B-B14F-4D97-AF65-F5344CB8AC3E}">
        <p14:creationId xmlns:p14="http://schemas.microsoft.com/office/powerpoint/2010/main" val="4161672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solidFill>
                  <a:srgbClr val="4075A9"/>
                </a:solidFill>
              </a:rPr>
              <a:t>模型对于考生网络而言，结合了</a:t>
            </a:r>
            <a:r>
              <a:rPr lang="zh-CN" altLang="en-US" b="1" dirty="0">
                <a:solidFill>
                  <a:srgbClr val="4075A9"/>
                </a:solidFill>
              </a:rPr>
              <a:t>管腔分割特征训练</a:t>
            </a:r>
            <a:r>
              <a:rPr lang="zh-CN" altLang="en-US" dirty="0">
                <a:solidFill>
                  <a:srgbClr val="4075A9"/>
                </a:solidFill>
              </a:rPr>
              <a:t>和</a:t>
            </a:r>
            <a:r>
              <a:rPr lang="zh-CN" altLang="en-US" b="1" dirty="0">
                <a:solidFill>
                  <a:srgbClr val="4075A9"/>
                </a:solidFill>
              </a:rPr>
              <a:t>考官网络评估反馈</a:t>
            </a:r>
            <a:r>
              <a:rPr lang="zh-CN" altLang="en-US" dirty="0">
                <a:solidFill>
                  <a:srgbClr val="4075A9"/>
                </a:solidFill>
              </a:rPr>
              <a:t>，从而</a:t>
            </a:r>
            <a:r>
              <a:rPr lang="zh-CN" altLang="en-US" b="1" dirty="0">
                <a:solidFill>
                  <a:srgbClr val="4075A9"/>
                </a:solidFill>
              </a:rPr>
              <a:t>提高分割结果的准确性</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9</a:t>
            </a:fld>
            <a:endParaRPr lang="zh-CN" altLang="en-US"/>
          </a:p>
        </p:txBody>
      </p:sp>
    </p:spTree>
    <p:extLst>
      <p:ext uri="{BB962C8B-B14F-4D97-AF65-F5344CB8AC3E}">
        <p14:creationId xmlns:p14="http://schemas.microsoft.com/office/powerpoint/2010/main" val="213832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2021/4/10</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2021/4/10</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2021/4/10</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副标题 2"/>
          <p:cNvSpPr>
            <a:spLocks noGrp="1"/>
          </p:cNvSpPr>
          <p:nvPr userDrawn="1"/>
        </p:nvSpPr>
        <p:spPr>
          <a:xfrm>
            <a:off x="2034745" y="4284124"/>
            <a:ext cx="807805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感谢您下载包图网平台上提供的</a:t>
            </a:r>
            <a:r>
              <a:rPr lang="en-US" altLang="zh-CN"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PPT</a:t>
            </a: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作品，为了您和包图网以及原创作者的利益，请勿复制、传播、销售，否则将承担法律责任！包图网将对作品进行维权，按照传播下载次数进行十倍的索取赔偿！</a:t>
            </a:r>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a:p>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2021/4/10</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2021/4/10</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2021/4/10</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2021/4/10</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2021/4/10</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2021/4/10</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2021/4/10</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2021/4/10</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786377" y="1897165"/>
            <a:ext cx="10619139" cy="1754326"/>
          </a:xfrm>
          <a:prstGeom prst="rect">
            <a:avLst/>
          </a:prstGeom>
          <a:noFill/>
        </p:spPr>
        <p:txBody>
          <a:bodyPr wrap="square" rtlCol="0">
            <a:spAutoFit/>
          </a:bodyPr>
          <a:lstStyle/>
          <a:p>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a:t>
            </a:r>
            <a:endParaRPr lang="en-US" altLang="zh-CN" sz="54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冠状动脉</a:t>
            </a:r>
            <a:r>
              <a:rPr lang="en-US" altLang="zh-CN" sz="5400" b="1" dirty="0">
                <a:solidFill>
                  <a:srgbClr val="5268A5"/>
                </a:solidFill>
                <a:latin typeface="字魂59号-创粗黑" panose="00000500000000000000" pitchFamily="2" charset="-122"/>
                <a:ea typeface="字魂59号-创粗黑" panose="00000500000000000000" pitchFamily="2" charset="-122"/>
                <a:cs typeface="+mn-ea"/>
                <a:sym typeface="+mn-lt"/>
              </a:rPr>
              <a:t>CT</a:t>
            </a:r>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造影图像智能处理</a:t>
            </a:r>
          </a:p>
        </p:txBody>
      </p:sp>
      <p:sp>
        <p:nvSpPr>
          <p:cNvPr id="38" name="TextBox 33"/>
          <p:cNvSpPr txBox="1"/>
          <p:nvPr/>
        </p:nvSpPr>
        <p:spPr>
          <a:xfrm>
            <a:off x="8012220" y="4744097"/>
            <a:ext cx="2916126" cy="1323439"/>
          </a:xfrm>
          <a:prstGeom prst="rect">
            <a:avLst/>
          </a:prstGeom>
          <a:noFill/>
        </p:spPr>
        <p:txBody>
          <a:bodyPr wrap="square" rtlCol="0">
            <a:spAutoFit/>
          </a:bodyPr>
          <a:lstStyle/>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“冠智为羽”课题组</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组员：陈喆鑫，郑滢，朱子衿</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指导老师：杨冠羽</a:t>
            </a:r>
          </a:p>
        </p:txBody>
      </p:sp>
      <p:sp>
        <p:nvSpPr>
          <p:cNvPr id="39" name="TextBox 32"/>
          <p:cNvSpPr txBox="1"/>
          <p:nvPr/>
        </p:nvSpPr>
        <p:spPr>
          <a:xfrm>
            <a:off x="786377" y="1431493"/>
            <a:ext cx="2781019"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Deep Learning Based</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
        <p:nvSpPr>
          <p:cNvPr id="8" name="TextBox 32"/>
          <p:cNvSpPr txBox="1"/>
          <p:nvPr/>
        </p:nvSpPr>
        <p:spPr>
          <a:xfrm>
            <a:off x="7112033" y="3651491"/>
            <a:ext cx="4293483"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268A5"/>
                </a:solidFill>
                <a:latin typeface="字魂59号-创粗黑" panose="00000500000000000000" pitchFamily="2" charset="-122"/>
                <a:ea typeface="字魂59号-创粗黑" panose="00000500000000000000" pitchFamily="2" charset="-122"/>
                <a:cs typeface="+mn-ea"/>
                <a:sym typeface="+mn-lt"/>
              </a:rPr>
              <a:t>Segmentation</a:t>
            </a: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 of Coronary Artery</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界面功能</a:t>
            </a: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4" name="千图PPT彼岸天：ID 8661124库_组合 1"/>
          <p:cNvGrpSpPr/>
          <p:nvPr/>
        </p:nvGrpSpPr>
        <p:grpSpPr>
          <a:xfrm>
            <a:off x="874019" y="1977838"/>
            <a:ext cx="1865741" cy="3594297"/>
            <a:chOff x="874019" y="1808820"/>
            <a:chExt cx="1865741" cy="3594297"/>
          </a:xfrm>
        </p:grpSpPr>
        <p:sp>
          <p:nvSpPr>
            <p:cNvPr id="48" name="圆角矩形 47"/>
            <p:cNvSpPr/>
            <p:nvPr/>
          </p:nvSpPr>
          <p:spPr>
            <a:xfrm>
              <a:off x="87401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276AA"/>
                  </a:solidFill>
                  <a:latin typeface="字魂59号-创粗黑" panose="00000500000000000000" pitchFamily="2" charset="-122"/>
                  <a:ea typeface="字魂59号-创粗黑" panose="00000500000000000000" pitchFamily="2" charset="-122"/>
                </a:rPr>
                <a:t>从路径中自动加载</a:t>
              </a:r>
              <a:r>
                <a:rPr lang="en-US" altLang="zh-CN" sz="1050" dirty="0">
                  <a:solidFill>
                    <a:srgbClr val="4276AA"/>
                  </a:solidFill>
                  <a:latin typeface="字魂59号-创粗黑" panose="00000500000000000000" pitchFamily="2" charset="-122"/>
                  <a:ea typeface="字魂59号-创粗黑" panose="00000500000000000000" pitchFamily="2" charset="-122"/>
                </a:rPr>
                <a:t>.raw</a:t>
              </a:r>
              <a:r>
                <a:rPr lang="zh-CN" altLang="en-US" sz="1050" dirty="0">
                  <a:solidFill>
                    <a:srgbClr val="4276AA"/>
                  </a:solidFill>
                  <a:latin typeface="字魂59号-创粗黑" panose="00000500000000000000" pitchFamily="2" charset="-122"/>
                  <a:ea typeface="字魂59号-创粗黑" panose="00000500000000000000" pitchFamily="2" charset="-122"/>
                </a:rPr>
                <a:t>图片文件、其尺寸及其他支持文件</a:t>
              </a:r>
              <a:br>
                <a:rPr lang="zh-CN" altLang="en-US" sz="1050" dirty="0">
                  <a:solidFill>
                    <a:srgbClr val="4276AA"/>
                  </a:solidFill>
                  <a:latin typeface="字魂59号-创粗黑" panose="00000500000000000000" pitchFamily="2" charset="-122"/>
                  <a:ea typeface="字魂59号-创粗黑" panose="00000500000000000000" pitchFamily="2" charset="-122"/>
                </a:rPr>
              </a:br>
              <a:endParaRPr lang="zh-CN" altLang="en-US" sz="1050" dirty="0">
                <a:solidFill>
                  <a:srgbClr val="4276AA"/>
                </a:solidFill>
                <a:latin typeface="字魂59号-创粗黑" panose="00000500000000000000" pitchFamily="2" charset="-122"/>
                <a:ea typeface="字魂59号-创粗黑" panose="00000500000000000000" pitchFamily="2" charset="-122"/>
              </a:endParaRPr>
            </a:p>
          </p:txBody>
        </p:sp>
        <p:sp>
          <p:nvSpPr>
            <p:cNvPr id="49" name="椭圆 48"/>
            <p:cNvSpPr/>
            <p:nvPr/>
          </p:nvSpPr>
          <p:spPr>
            <a:xfrm>
              <a:off x="2352141"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0" name="椭圆 49"/>
            <p:cNvSpPr/>
            <p:nvPr/>
          </p:nvSpPr>
          <p:spPr>
            <a:xfrm>
              <a:off x="2352141"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1" name="矩形 50"/>
            <p:cNvSpPr/>
            <p:nvPr/>
          </p:nvSpPr>
          <p:spPr>
            <a:xfrm>
              <a:off x="874019" y="3900435"/>
              <a:ext cx="1860147" cy="570423"/>
            </a:xfrm>
            <a:prstGeom prst="rect">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1</a:t>
              </a:r>
            </a:p>
          </p:txBody>
        </p:sp>
        <p:sp>
          <p:nvSpPr>
            <p:cNvPr id="52" name="矩形 51"/>
            <p:cNvSpPr/>
            <p:nvPr/>
          </p:nvSpPr>
          <p:spPr>
            <a:xfrm>
              <a:off x="95480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1"/>
                  </a:solidFill>
                  <a:latin typeface="字魂59号-创粗黑" panose="00000500000000000000" pitchFamily="2" charset="-122"/>
                  <a:ea typeface="字魂59号-创粗黑" panose="00000500000000000000" pitchFamily="2" charset="-122"/>
                </a:rPr>
                <a:t>加载图片</a:t>
              </a:r>
            </a:p>
          </p:txBody>
        </p:sp>
        <p:sp>
          <p:nvSpPr>
            <p:cNvPr id="53" name="任意多边形 52"/>
            <p:cNvSpPr/>
            <p:nvPr/>
          </p:nvSpPr>
          <p:spPr bwMode="auto">
            <a:xfrm>
              <a:off x="1488094" y="4662861"/>
              <a:ext cx="568102" cy="48008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5" name="千图PPT彼岸天：ID 8661124库_组合 47"/>
          <p:cNvGrpSpPr/>
          <p:nvPr/>
        </p:nvGrpSpPr>
        <p:grpSpPr>
          <a:xfrm>
            <a:off x="2451289" y="1977838"/>
            <a:ext cx="2442115" cy="3594297"/>
            <a:chOff x="2451289" y="1808820"/>
            <a:chExt cx="2442115" cy="3594297"/>
          </a:xfrm>
        </p:grpSpPr>
        <p:sp>
          <p:nvSpPr>
            <p:cNvPr id="38" name="圆角矩形 37"/>
            <p:cNvSpPr/>
            <p:nvPr/>
          </p:nvSpPr>
          <p:spPr>
            <a:xfrm>
              <a:off x="3027663"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178AA1"/>
                  </a:solidFill>
                  <a:latin typeface="字魂59号-创粗黑" panose="00000500000000000000" pitchFamily="2" charset="-122"/>
                  <a:ea typeface="字魂59号-创粗黑" panose="00000500000000000000" pitchFamily="2" charset="-122"/>
                </a:rPr>
                <a:t>以</a:t>
              </a:r>
              <a:r>
                <a:rPr lang="en-US" altLang="zh-CN" sz="1050" dirty="0">
                  <a:solidFill>
                    <a:srgbClr val="178AA1"/>
                  </a:solidFill>
                  <a:latin typeface="字魂59号-创粗黑" panose="00000500000000000000" pitchFamily="2" charset="-122"/>
                  <a:ea typeface="字魂59号-创粗黑" panose="00000500000000000000" pitchFamily="2" charset="-122"/>
                </a:rPr>
                <a:t>3D</a:t>
              </a:r>
              <a:r>
                <a:rPr lang="zh-CN" altLang="en-US" sz="1050" dirty="0">
                  <a:solidFill>
                    <a:srgbClr val="178AA1"/>
                  </a:solidFill>
                  <a:latin typeface="字魂59号-创粗黑" panose="00000500000000000000" pitchFamily="2" charset="-122"/>
                  <a:ea typeface="字魂59号-创粗黑" panose="00000500000000000000" pitchFamily="2" charset="-122"/>
                </a:rPr>
                <a:t>视图或</a:t>
              </a:r>
              <a:r>
                <a:rPr lang="en-US" altLang="zh-CN" sz="1050" dirty="0">
                  <a:solidFill>
                    <a:srgbClr val="178AA1"/>
                  </a:solidFill>
                  <a:latin typeface="字魂59号-创粗黑" panose="00000500000000000000" pitchFamily="2" charset="-122"/>
                  <a:ea typeface="字魂59号-创粗黑" panose="00000500000000000000" pitchFamily="2" charset="-122"/>
                </a:rPr>
                <a:t>2D</a:t>
              </a:r>
              <a:r>
                <a:rPr lang="zh-CN" altLang="en-US" sz="1050" dirty="0">
                  <a:solidFill>
                    <a:srgbClr val="178AA1"/>
                  </a:solidFill>
                  <a:latin typeface="字魂59号-创粗黑" panose="00000500000000000000" pitchFamily="2" charset="-122"/>
                  <a:ea typeface="字魂59号-创粗黑" panose="00000500000000000000" pitchFamily="2" charset="-122"/>
                </a:rPr>
                <a:t>切片视图的方式展示图片</a:t>
              </a:r>
            </a:p>
          </p:txBody>
        </p:sp>
        <p:sp>
          <p:nvSpPr>
            <p:cNvPr id="39" name="椭圆 38"/>
            <p:cNvSpPr/>
            <p:nvPr/>
          </p:nvSpPr>
          <p:spPr>
            <a:xfrm>
              <a:off x="3135720"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0" name="椭圆 39"/>
            <p:cNvSpPr/>
            <p:nvPr/>
          </p:nvSpPr>
          <p:spPr>
            <a:xfrm>
              <a:off x="3135720"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1" name="椭圆 40"/>
            <p:cNvSpPr/>
            <p:nvPr/>
          </p:nvSpPr>
          <p:spPr>
            <a:xfrm>
              <a:off x="4520003"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2" name="椭圆 41"/>
            <p:cNvSpPr/>
            <p:nvPr/>
          </p:nvSpPr>
          <p:spPr>
            <a:xfrm>
              <a:off x="4520003"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3" name="圆角矩形 42"/>
            <p:cNvSpPr/>
            <p:nvPr/>
          </p:nvSpPr>
          <p:spPr>
            <a:xfrm>
              <a:off x="2451289"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4" name="圆角矩形 43"/>
            <p:cNvSpPr/>
            <p:nvPr/>
          </p:nvSpPr>
          <p:spPr>
            <a:xfrm>
              <a:off x="2451289"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5" name="矩形 44"/>
            <p:cNvSpPr/>
            <p:nvPr/>
          </p:nvSpPr>
          <p:spPr>
            <a:xfrm>
              <a:off x="3023811" y="3900435"/>
              <a:ext cx="1860147" cy="570423"/>
            </a:xfrm>
            <a:prstGeom prst="rect">
              <a:avLst/>
            </a:prstGeom>
            <a:solidFill>
              <a:schemeClr val="accent2">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2</a:t>
              </a:r>
            </a:p>
          </p:txBody>
        </p:sp>
        <p:sp>
          <p:nvSpPr>
            <p:cNvPr id="46" name="矩形 45"/>
            <p:cNvSpPr/>
            <p:nvPr/>
          </p:nvSpPr>
          <p:spPr>
            <a:xfrm>
              <a:off x="311124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2"/>
                  </a:solidFill>
                  <a:latin typeface="字魂59号-创粗黑" panose="00000500000000000000" pitchFamily="2" charset="-122"/>
                  <a:ea typeface="字魂59号-创粗黑" panose="00000500000000000000" pitchFamily="2" charset="-122"/>
                </a:rPr>
                <a:t>展示图片</a:t>
              </a:r>
            </a:p>
          </p:txBody>
        </p:sp>
        <p:sp>
          <p:nvSpPr>
            <p:cNvPr id="47" name="任意多边形 46"/>
            <p:cNvSpPr/>
            <p:nvPr/>
          </p:nvSpPr>
          <p:spPr bwMode="auto">
            <a:xfrm>
              <a:off x="3721993" y="4680968"/>
              <a:ext cx="460502" cy="38915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2">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
        <p:nvSpPr>
          <p:cNvPr id="28" name="圆角矩形 27"/>
          <p:cNvSpPr/>
          <p:nvPr/>
        </p:nvSpPr>
        <p:spPr>
          <a:xfrm>
            <a:off x="5156822" y="1977838"/>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0A693"/>
                </a:solidFill>
                <a:latin typeface="字魂59号-创粗黑" panose="00000500000000000000" pitchFamily="2" charset="-122"/>
                <a:ea typeface="字魂59号-创粗黑" panose="00000500000000000000" pitchFamily="2" charset="-122"/>
              </a:rPr>
              <a:t>根据神经网络预测结果绘制分割的冠脉管腔</a:t>
            </a:r>
          </a:p>
        </p:txBody>
      </p:sp>
      <p:sp>
        <p:nvSpPr>
          <p:cNvPr id="29" name="椭圆 28"/>
          <p:cNvSpPr/>
          <p:nvPr/>
        </p:nvSpPr>
        <p:spPr>
          <a:xfrm>
            <a:off x="5300532"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0" name="椭圆 29"/>
          <p:cNvSpPr/>
          <p:nvPr/>
        </p:nvSpPr>
        <p:spPr>
          <a:xfrm>
            <a:off x="5300532"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1" name="椭圆 30"/>
          <p:cNvSpPr/>
          <p:nvPr/>
        </p:nvSpPr>
        <p:spPr>
          <a:xfrm>
            <a:off x="6669795"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2" name="椭圆 31"/>
          <p:cNvSpPr/>
          <p:nvPr/>
        </p:nvSpPr>
        <p:spPr>
          <a:xfrm>
            <a:off x="6669795"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3" name="圆角矩形 32"/>
          <p:cNvSpPr/>
          <p:nvPr/>
        </p:nvSpPr>
        <p:spPr>
          <a:xfrm>
            <a:off x="4588317" y="2466463"/>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4" name="圆角矩形 33"/>
          <p:cNvSpPr/>
          <p:nvPr/>
        </p:nvSpPr>
        <p:spPr>
          <a:xfrm>
            <a:off x="4588317" y="504456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5" name="矩形 34"/>
          <p:cNvSpPr/>
          <p:nvPr/>
        </p:nvSpPr>
        <p:spPr>
          <a:xfrm>
            <a:off x="5162415" y="4069453"/>
            <a:ext cx="1860147" cy="570423"/>
          </a:xfrm>
          <a:prstGeom prst="rect">
            <a:avLst/>
          </a:prstGeom>
          <a:solidFill>
            <a:schemeClr val="accent3">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3</a:t>
            </a:r>
          </a:p>
        </p:txBody>
      </p:sp>
      <p:sp>
        <p:nvSpPr>
          <p:cNvPr id="36" name="矩形 35"/>
          <p:cNvSpPr/>
          <p:nvPr/>
        </p:nvSpPr>
        <p:spPr>
          <a:xfrm>
            <a:off x="5240403" y="2697146"/>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3">
                    <a:lumMod val="100000"/>
                  </a:schemeClr>
                </a:solidFill>
                <a:latin typeface="字魂59号-创粗黑" panose="00000500000000000000" pitchFamily="2" charset="-122"/>
                <a:ea typeface="字魂59号-创粗黑" panose="00000500000000000000" pitchFamily="2" charset="-122"/>
              </a:rPr>
              <a:t>预测结果</a:t>
            </a:r>
          </a:p>
        </p:txBody>
      </p:sp>
      <p:sp>
        <p:nvSpPr>
          <p:cNvPr id="37" name="任意多边形 36"/>
          <p:cNvSpPr/>
          <p:nvPr/>
        </p:nvSpPr>
        <p:spPr bwMode="auto">
          <a:xfrm>
            <a:off x="5833355" y="4859886"/>
            <a:ext cx="512672" cy="43324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3">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nvGrpSpPr>
          <p:cNvPr id="8" name="千图PPT彼岸天：ID 8661124库_组合 49"/>
          <p:cNvGrpSpPr/>
          <p:nvPr/>
        </p:nvGrpSpPr>
        <p:grpSpPr>
          <a:xfrm>
            <a:off x="6762630" y="1977838"/>
            <a:ext cx="2420910" cy="3594297"/>
            <a:chOff x="6762630" y="1808820"/>
            <a:chExt cx="2420910" cy="3594297"/>
          </a:xfrm>
        </p:grpSpPr>
        <p:sp>
          <p:nvSpPr>
            <p:cNvPr id="18" name="圆角矩形 17"/>
            <p:cNvSpPr/>
            <p:nvPr/>
          </p:nvSpPr>
          <p:spPr>
            <a:xfrm>
              <a:off x="731779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268A5"/>
                  </a:solidFill>
                  <a:latin typeface="字魂59号-创粗黑" panose="00000500000000000000" pitchFamily="2" charset="-122"/>
                  <a:ea typeface="字魂59号-创粗黑" panose="00000500000000000000" pitchFamily="2" charset="-122"/>
                </a:rPr>
                <a:t>将原有的管腔标签叠加到已有视图上</a:t>
              </a:r>
              <a:br>
                <a:rPr lang="zh-CN" altLang="en-US" sz="1050" dirty="0">
                  <a:solidFill>
                    <a:srgbClr val="5268A5"/>
                  </a:solidFill>
                  <a:latin typeface="字魂59号-创粗黑" panose="00000500000000000000" pitchFamily="2" charset="-122"/>
                  <a:ea typeface="字魂59号-创粗黑" panose="00000500000000000000" pitchFamily="2" charset="-122"/>
                </a:rPr>
              </a:br>
              <a:r>
                <a:rPr lang="zh-CN" altLang="en-US" sz="1050" dirty="0">
                  <a:solidFill>
                    <a:srgbClr val="5268A5"/>
                  </a:solidFill>
                  <a:latin typeface="字魂59号-创粗黑" panose="00000500000000000000" pitchFamily="2" charset="-122"/>
                  <a:ea typeface="字魂59号-创粗黑" panose="00000500000000000000" pitchFamily="2" charset="-122"/>
                </a:rPr>
                <a:t> </a:t>
              </a:r>
            </a:p>
          </p:txBody>
        </p:sp>
        <p:sp>
          <p:nvSpPr>
            <p:cNvPr id="19" name="椭圆 18"/>
            <p:cNvSpPr/>
            <p:nvPr/>
          </p:nvSpPr>
          <p:spPr>
            <a:xfrm>
              <a:off x="7450322"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 name="椭圆 19"/>
            <p:cNvSpPr/>
            <p:nvPr/>
          </p:nvSpPr>
          <p:spPr>
            <a:xfrm>
              <a:off x="7450322"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 name="圆角矩形 20"/>
            <p:cNvSpPr/>
            <p:nvPr/>
          </p:nvSpPr>
          <p:spPr>
            <a:xfrm>
              <a:off x="6762630"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 name="圆角矩形 21"/>
            <p:cNvSpPr/>
            <p:nvPr/>
          </p:nvSpPr>
          <p:spPr>
            <a:xfrm>
              <a:off x="6762630"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 name="矩形 22"/>
            <p:cNvSpPr/>
            <p:nvPr/>
          </p:nvSpPr>
          <p:spPr>
            <a:xfrm>
              <a:off x="7317799" y="3900435"/>
              <a:ext cx="1860147" cy="570423"/>
            </a:xfrm>
            <a:prstGeom prst="rect">
              <a:avLst/>
            </a:prstGeom>
            <a:solidFill>
              <a:schemeClr val="accent4">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4</a:t>
              </a:r>
            </a:p>
          </p:txBody>
        </p:sp>
        <p:sp>
          <p:nvSpPr>
            <p:cNvPr id="24" name="矩形 23"/>
            <p:cNvSpPr/>
            <p:nvPr/>
          </p:nvSpPr>
          <p:spPr>
            <a:xfrm>
              <a:off x="739858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4">
                      <a:lumMod val="100000"/>
                    </a:schemeClr>
                  </a:solidFill>
                  <a:latin typeface="字魂59号-创粗黑" panose="00000500000000000000" pitchFamily="2" charset="-122"/>
                  <a:ea typeface="字魂59号-创粗黑" panose="00000500000000000000" pitchFamily="2" charset="-122"/>
                </a:rPr>
                <a:t>叠加结果</a:t>
              </a:r>
            </a:p>
          </p:txBody>
        </p:sp>
        <p:sp>
          <p:nvSpPr>
            <p:cNvPr id="25" name="任意多边形 24"/>
            <p:cNvSpPr>
              <a:spLocks noChangeAspect="1"/>
            </p:cNvSpPr>
            <p:nvPr/>
          </p:nvSpPr>
          <p:spPr bwMode="auto">
            <a:xfrm>
              <a:off x="7992411"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4">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6" name="椭圆 25"/>
            <p:cNvSpPr/>
            <p:nvPr/>
          </p:nvSpPr>
          <p:spPr>
            <a:xfrm>
              <a:off x="8804236"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7" name="椭圆 26"/>
            <p:cNvSpPr/>
            <p:nvPr/>
          </p:nvSpPr>
          <p:spPr>
            <a:xfrm>
              <a:off x="8804236"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9" name="千图PPT彼岸天：ID 8661124库_组合 50"/>
          <p:cNvGrpSpPr/>
          <p:nvPr/>
        </p:nvGrpSpPr>
        <p:grpSpPr>
          <a:xfrm>
            <a:off x="8897071" y="1977838"/>
            <a:ext cx="2423452" cy="3594297"/>
            <a:chOff x="8897071" y="1808820"/>
            <a:chExt cx="2423452" cy="3594297"/>
          </a:xfrm>
        </p:grpSpPr>
        <p:sp>
          <p:nvSpPr>
            <p:cNvPr id="10" name="圆角矩形 9"/>
            <p:cNvSpPr/>
            <p:nvPr/>
          </p:nvSpPr>
          <p:spPr>
            <a:xfrm>
              <a:off x="9454782"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E5CA2"/>
                  </a:solidFill>
                  <a:latin typeface="字魂59号-创粗黑" panose="00000500000000000000" pitchFamily="2" charset="-122"/>
                  <a:ea typeface="字魂59号-创粗黑" panose="00000500000000000000" pitchFamily="2" charset="-122"/>
                </a:rPr>
                <a:t>将预测出的管腔分割结果保存到指定路径</a:t>
              </a:r>
              <a:br>
                <a:rPr lang="zh-CN" altLang="en-US" sz="1050" dirty="0">
                  <a:solidFill>
                    <a:srgbClr val="5E5CA2"/>
                  </a:solidFill>
                  <a:latin typeface="字魂59号-创粗黑" panose="00000500000000000000" pitchFamily="2" charset="-122"/>
                  <a:ea typeface="字魂59号-创粗黑" panose="00000500000000000000" pitchFamily="2" charset="-122"/>
                </a:rPr>
              </a:br>
              <a:endParaRPr lang="zh-CN" altLang="en-US" sz="1050" dirty="0">
                <a:solidFill>
                  <a:srgbClr val="5E5CA2"/>
                </a:solidFill>
                <a:latin typeface="字魂59号-创粗黑" panose="00000500000000000000" pitchFamily="2" charset="-122"/>
                <a:ea typeface="字魂59号-创粗黑" panose="00000500000000000000" pitchFamily="2" charset="-122"/>
              </a:endParaRPr>
            </a:p>
          </p:txBody>
        </p:sp>
        <p:sp>
          <p:nvSpPr>
            <p:cNvPr id="11" name="椭圆 10"/>
            <p:cNvSpPr/>
            <p:nvPr/>
          </p:nvSpPr>
          <p:spPr>
            <a:xfrm>
              <a:off x="9584764"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 name="椭圆 11"/>
            <p:cNvSpPr/>
            <p:nvPr/>
          </p:nvSpPr>
          <p:spPr>
            <a:xfrm>
              <a:off x="9584764"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 name="圆角矩形 12"/>
            <p:cNvSpPr/>
            <p:nvPr/>
          </p:nvSpPr>
          <p:spPr>
            <a:xfrm>
              <a:off x="8897071"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圆角矩形 13"/>
            <p:cNvSpPr/>
            <p:nvPr/>
          </p:nvSpPr>
          <p:spPr>
            <a:xfrm>
              <a:off x="8897071"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 name="矩形 14"/>
            <p:cNvSpPr/>
            <p:nvPr/>
          </p:nvSpPr>
          <p:spPr>
            <a:xfrm>
              <a:off x="9452240" y="3900435"/>
              <a:ext cx="1860147" cy="570423"/>
            </a:xfrm>
            <a:prstGeom prst="rect">
              <a:avLst/>
            </a:prstGeom>
            <a:solidFill>
              <a:schemeClr val="accent5">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5</a:t>
              </a:r>
            </a:p>
          </p:txBody>
        </p:sp>
        <p:sp>
          <p:nvSpPr>
            <p:cNvPr id="16" name="矩形 15"/>
            <p:cNvSpPr/>
            <p:nvPr/>
          </p:nvSpPr>
          <p:spPr>
            <a:xfrm>
              <a:off x="953302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5">
                      <a:lumMod val="100000"/>
                    </a:schemeClr>
                  </a:solidFill>
                  <a:latin typeface="字魂59号-创粗黑" panose="00000500000000000000" pitchFamily="2" charset="-122"/>
                  <a:ea typeface="字魂59号-创粗黑" panose="00000500000000000000" pitchFamily="2" charset="-122"/>
                </a:rPr>
                <a:t>保存结果</a:t>
              </a:r>
            </a:p>
          </p:txBody>
        </p:sp>
        <p:sp>
          <p:nvSpPr>
            <p:cNvPr id="17" name="任意多边形 16"/>
            <p:cNvSpPr>
              <a:spLocks noChangeAspect="1"/>
            </p:cNvSpPr>
            <p:nvPr/>
          </p:nvSpPr>
          <p:spPr bwMode="auto">
            <a:xfrm>
              <a:off x="10126852"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5">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extLst>
      <p:ext uri="{BB962C8B-B14F-4D97-AF65-F5344CB8AC3E}">
        <p14:creationId xmlns:p14="http://schemas.microsoft.com/office/powerpoint/2010/main" val="400379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程序演示</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10" name="图片 9"/>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1" name="图片 10"/>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5" name="图片 4">
            <a:extLst>
              <a:ext uri="{FF2B5EF4-FFF2-40B4-BE49-F238E27FC236}">
                <a16:creationId xmlns:a16="http://schemas.microsoft.com/office/drawing/2014/main" id="{257A5BE4-BA74-40DA-9FA5-55A0AA131CA9}"/>
              </a:ext>
            </a:extLst>
          </p:cNvPr>
          <p:cNvPicPr>
            <a:picLocks noChangeAspect="1"/>
          </p:cNvPicPr>
          <p:nvPr/>
        </p:nvPicPr>
        <p:blipFill rotWithShape="1">
          <a:blip r:embed="rId4">
            <a:extLst>
              <a:ext uri="{28A0092B-C50C-407E-A947-70E740481C1C}">
                <a14:useLocalDpi xmlns:a14="http://schemas.microsoft.com/office/drawing/2010/main" val="0"/>
              </a:ext>
            </a:extLst>
          </a:blip>
          <a:srcRect t="5545"/>
          <a:stretch/>
        </p:blipFill>
        <p:spPr>
          <a:xfrm>
            <a:off x="1965371" y="1195519"/>
            <a:ext cx="8261258" cy="4623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395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后续工作</a:t>
            </a: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4" name="组合 13">
            <a:extLst>
              <a:ext uri="{FF2B5EF4-FFF2-40B4-BE49-F238E27FC236}">
                <a16:creationId xmlns:a16="http://schemas.microsoft.com/office/drawing/2014/main" id="{15EC49F5-BFA6-4CF9-A1A4-C5DCC87E3DC8}"/>
              </a:ext>
            </a:extLst>
          </p:cNvPr>
          <p:cNvGrpSpPr/>
          <p:nvPr/>
        </p:nvGrpSpPr>
        <p:grpSpPr>
          <a:xfrm>
            <a:off x="456378" y="1376313"/>
            <a:ext cx="11462994" cy="2255983"/>
            <a:chOff x="456378" y="1376313"/>
            <a:chExt cx="11462994" cy="2255983"/>
          </a:xfrm>
        </p:grpSpPr>
        <p:grpSp>
          <p:nvGrpSpPr>
            <p:cNvPr id="5" name="组合 4">
              <a:extLst>
                <a:ext uri="{FF2B5EF4-FFF2-40B4-BE49-F238E27FC236}">
                  <a16:creationId xmlns:a16="http://schemas.microsoft.com/office/drawing/2014/main" id="{A8A49974-6A11-4720-AC3A-4329494571BE}"/>
                </a:ext>
              </a:extLst>
            </p:cNvPr>
            <p:cNvGrpSpPr/>
            <p:nvPr/>
          </p:nvGrpSpPr>
          <p:grpSpPr>
            <a:xfrm>
              <a:off x="456378" y="1376313"/>
              <a:ext cx="2743649" cy="2211746"/>
              <a:chOff x="364503" y="1376313"/>
              <a:chExt cx="2743649" cy="2211746"/>
            </a:xfrm>
          </p:grpSpPr>
          <p:cxnSp>
            <p:nvCxnSpPr>
              <p:cNvPr id="60" name="Straight Connector 1"/>
              <p:cNvCxnSpPr/>
              <p:nvPr/>
            </p:nvCxnSpPr>
            <p:spPr>
              <a:xfrm>
                <a:off x="799511" y="2482455"/>
                <a:ext cx="184253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TextBox 2"/>
              <p:cNvSpPr txBox="1"/>
              <p:nvPr/>
            </p:nvSpPr>
            <p:spPr>
              <a:xfrm>
                <a:off x="999315" y="1434407"/>
                <a:ext cx="1442921"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1"/>
                    </a:solidFill>
                    <a:latin typeface="字魂59号-创粗黑" panose="00000500000000000000" pitchFamily="2" charset="-122"/>
                    <a:ea typeface="字魂59号-创粗黑" panose="00000500000000000000" pitchFamily="2" charset="-122"/>
                    <a:cs typeface="+mn-ea"/>
                    <a:sym typeface="+mn-lt"/>
                  </a:rPr>
                  <a:t>01</a:t>
                </a:r>
              </a:p>
            </p:txBody>
          </p:sp>
          <p:cxnSp>
            <p:nvCxnSpPr>
              <p:cNvPr id="62" name="Straight Connector 3"/>
              <p:cNvCxnSpPr/>
              <p:nvPr/>
            </p:nvCxnSpPr>
            <p:spPr>
              <a:xfrm>
                <a:off x="799511" y="1376313"/>
                <a:ext cx="1842538" cy="0"/>
              </a:xfrm>
              <a:prstGeom prst="line">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25"/>
              <p:cNvGrpSpPr/>
              <p:nvPr/>
            </p:nvGrpSpPr>
            <p:grpSpPr>
              <a:xfrm>
                <a:off x="364503" y="2596896"/>
                <a:ext cx="2743649" cy="991163"/>
                <a:chOff x="543219" y="2679524"/>
                <a:chExt cx="1956034" cy="924450"/>
              </a:xfrm>
            </p:grpSpPr>
            <p:sp>
              <p:nvSpPr>
                <p:cNvPr id="82" name="TextBox 26"/>
                <p:cNvSpPr txBox="1"/>
                <p:nvPr/>
              </p:nvSpPr>
              <p:spPr>
                <a:xfrm>
                  <a:off x="1131327" y="2679524"/>
                  <a:ext cx="779824"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4276AA"/>
                      </a:solidFill>
                      <a:latin typeface="字魂59号-创粗黑" panose="00000500000000000000" pitchFamily="2" charset="-122"/>
                      <a:ea typeface="字魂59号-创粗黑" panose="00000500000000000000" pitchFamily="2" charset="-122"/>
                      <a:cs typeface="+mn-ea"/>
                      <a:sym typeface="+mn-lt"/>
                    </a:rPr>
                    <a:t>功能优化</a:t>
                  </a:r>
                </a:p>
              </p:txBody>
            </p:sp>
            <p:sp>
              <p:nvSpPr>
                <p:cNvPr id="83" name="TextBox 27"/>
                <p:cNvSpPr txBox="1"/>
                <p:nvPr/>
              </p:nvSpPr>
              <p:spPr>
                <a:xfrm>
                  <a:off x="543219" y="3096143"/>
                  <a:ext cx="1956034"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拖动鼠标调整亮度，在鼠标所在坐标位置显示亮度参数等</a:t>
                  </a:r>
                </a:p>
              </p:txBody>
            </p:sp>
          </p:grpSp>
        </p:grpSp>
        <p:grpSp>
          <p:nvGrpSpPr>
            <p:cNvPr id="6" name="组合 5">
              <a:extLst>
                <a:ext uri="{FF2B5EF4-FFF2-40B4-BE49-F238E27FC236}">
                  <a16:creationId xmlns:a16="http://schemas.microsoft.com/office/drawing/2014/main" id="{076A27E1-C5FE-46EC-9CEC-5578B5E57221}"/>
                </a:ext>
              </a:extLst>
            </p:cNvPr>
            <p:cNvGrpSpPr/>
            <p:nvPr/>
          </p:nvGrpSpPr>
          <p:grpSpPr>
            <a:xfrm>
              <a:off x="3243511" y="1376313"/>
              <a:ext cx="2712646" cy="2211746"/>
              <a:chOff x="3094646" y="1376313"/>
              <a:chExt cx="2712646" cy="2211746"/>
            </a:xfrm>
          </p:grpSpPr>
          <p:cxnSp>
            <p:nvCxnSpPr>
              <p:cNvPr id="63" name="Straight Connector 4"/>
              <p:cNvCxnSpPr/>
              <p:nvPr/>
            </p:nvCxnSpPr>
            <p:spPr>
              <a:xfrm>
                <a:off x="3529702" y="2482455"/>
                <a:ext cx="184253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TextBox 5"/>
              <p:cNvSpPr txBox="1"/>
              <p:nvPr/>
            </p:nvSpPr>
            <p:spPr>
              <a:xfrm>
                <a:off x="3729506" y="1434407"/>
                <a:ext cx="1442921"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2"/>
                    </a:solidFill>
                    <a:latin typeface="字魂59号-创粗黑" panose="00000500000000000000" pitchFamily="2" charset="-122"/>
                    <a:ea typeface="字魂59号-创粗黑" panose="00000500000000000000" pitchFamily="2" charset="-122"/>
                    <a:cs typeface="+mn-ea"/>
                    <a:sym typeface="+mn-lt"/>
                  </a:rPr>
                  <a:t>02</a:t>
                </a:r>
              </a:p>
            </p:txBody>
          </p:sp>
          <p:cxnSp>
            <p:nvCxnSpPr>
              <p:cNvPr id="65" name="Straight Connector 6"/>
              <p:cNvCxnSpPr/>
              <p:nvPr/>
            </p:nvCxnSpPr>
            <p:spPr>
              <a:xfrm>
                <a:off x="3525310" y="1376313"/>
                <a:ext cx="1842538"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28"/>
              <p:cNvGrpSpPr/>
              <p:nvPr/>
            </p:nvGrpSpPr>
            <p:grpSpPr>
              <a:xfrm>
                <a:off x="3094646" y="2596896"/>
                <a:ext cx="2712646" cy="991163"/>
                <a:chOff x="2428642" y="2768861"/>
                <a:chExt cx="1933930" cy="924450"/>
              </a:xfrm>
            </p:grpSpPr>
            <p:sp>
              <p:nvSpPr>
                <p:cNvPr id="80" name="TextBox 29"/>
                <p:cNvSpPr txBox="1"/>
                <p:nvPr/>
              </p:nvSpPr>
              <p:spPr>
                <a:xfrm>
                  <a:off x="3005696" y="2768861"/>
                  <a:ext cx="779824"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178AA1"/>
                      </a:solidFill>
                      <a:latin typeface="字魂59号-创粗黑" panose="00000500000000000000" pitchFamily="2" charset="-122"/>
                      <a:ea typeface="字魂59号-创粗黑" panose="00000500000000000000" pitchFamily="2" charset="-122"/>
                      <a:cs typeface="+mn-ea"/>
                      <a:sym typeface="+mn-lt"/>
                    </a:rPr>
                    <a:t>速度优化</a:t>
                  </a:r>
                </a:p>
              </p:txBody>
            </p:sp>
            <p:sp>
              <p:nvSpPr>
                <p:cNvPr id="81" name="TextBox 30"/>
                <p:cNvSpPr txBox="1"/>
                <p:nvPr/>
              </p:nvSpPr>
              <p:spPr>
                <a:xfrm>
                  <a:off x="2428642" y="3185480"/>
                  <a:ext cx="1933930"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尝试多线程非阻塞加载，并利用降采样，防止界面意外卡死</a:t>
                  </a:r>
                </a:p>
              </p:txBody>
            </p:sp>
          </p:grpSp>
        </p:grpSp>
        <p:grpSp>
          <p:nvGrpSpPr>
            <p:cNvPr id="8" name="组合 7">
              <a:extLst>
                <a:ext uri="{FF2B5EF4-FFF2-40B4-BE49-F238E27FC236}">
                  <a16:creationId xmlns:a16="http://schemas.microsoft.com/office/drawing/2014/main" id="{E3A06840-D0AB-4C75-AFA8-964C37E29B99}"/>
                </a:ext>
              </a:extLst>
            </p:cNvPr>
            <p:cNvGrpSpPr/>
            <p:nvPr/>
          </p:nvGrpSpPr>
          <p:grpSpPr>
            <a:xfrm>
              <a:off x="5999641" y="1376313"/>
              <a:ext cx="2716915" cy="2211770"/>
              <a:chOff x="5889812" y="1376313"/>
              <a:chExt cx="2716915" cy="2211770"/>
            </a:xfrm>
          </p:grpSpPr>
          <p:cxnSp>
            <p:nvCxnSpPr>
              <p:cNvPr id="66" name="Straight Connector 7"/>
              <p:cNvCxnSpPr/>
              <p:nvPr/>
            </p:nvCxnSpPr>
            <p:spPr>
              <a:xfrm>
                <a:off x="6318077" y="2482455"/>
                <a:ext cx="1842538"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7" name="TextBox 8"/>
              <p:cNvSpPr txBox="1"/>
              <p:nvPr/>
            </p:nvSpPr>
            <p:spPr>
              <a:xfrm>
                <a:off x="6532628" y="1434407"/>
                <a:ext cx="1442921"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3"/>
                    </a:solidFill>
                    <a:latin typeface="字魂59号-创粗黑" panose="00000500000000000000" pitchFamily="2" charset="-122"/>
                    <a:ea typeface="字魂59号-创粗黑" panose="00000500000000000000" pitchFamily="2" charset="-122"/>
                    <a:cs typeface="+mn-ea"/>
                    <a:sym typeface="+mn-lt"/>
                  </a:rPr>
                  <a:t>03</a:t>
                </a:r>
              </a:p>
            </p:txBody>
          </p:sp>
          <p:cxnSp>
            <p:nvCxnSpPr>
              <p:cNvPr id="68" name="Straight Connector 9"/>
              <p:cNvCxnSpPr/>
              <p:nvPr/>
            </p:nvCxnSpPr>
            <p:spPr>
              <a:xfrm>
                <a:off x="6342778" y="1376313"/>
                <a:ext cx="1842538" cy="0"/>
              </a:xfrm>
              <a:prstGeom prst="line">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31"/>
              <p:cNvGrpSpPr/>
              <p:nvPr/>
            </p:nvGrpSpPr>
            <p:grpSpPr>
              <a:xfrm>
                <a:off x="5889812" y="2596907"/>
                <a:ext cx="2716915" cy="991176"/>
                <a:chOff x="4421407" y="2768853"/>
                <a:chExt cx="1936974" cy="924456"/>
              </a:xfrm>
            </p:grpSpPr>
            <p:sp>
              <p:nvSpPr>
                <p:cNvPr id="78" name="TextBox 32"/>
                <p:cNvSpPr txBox="1"/>
                <p:nvPr/>
              </p:nvSpPr>
              <p:spPr>
                <a:xfrm>
                  <a:off x="5004941" y="2768853"/>
                  <a:ext cx="790505" cy="399812"/>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40A693"/>
                      </a:solidFill>
                      <a:latin typeface="字魂59号-创粗黑" panose="00000500000000000000" pitchFamily="2" charset="-122"/>
                      <a:ea typeface="字魂59号-创粗黑" panose="00000500000000000000" pitchFamily="2" charset="-122"/>
                      <a:cs typeface="+mn-ea"/>
                      <a:sym typeface="+mn-lt"/>
                    </a:rPr>
                    <a:t>多视图</a:t>
                  </a:r>
                </a:p>
              </p:txBody>
            </p:sp>
            <p:sp>
              <p:nvSpPr>
                <p:cNvPr id="79" name="TextBox 33"/>
                <p:cNvSpPr txBox="1"/>
                <p:nvPr/>
              </p:nvSpPr>
              <p:spPr>
                <a:xfrm>
                  <a:off x="4421407" y="3185478"/>
                  <a:ext cx="1936974"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添加</a:t>
                  </a:r>
                  <a:r>
                    <a:rPr lang="en-US" altLang="zh-CN" sz="1200" dirty="0">
                      <a:solidFill>
                        <a:schemeClr val="tx2"/>
                      </a:solidFill>
                      <a:latin typeface="字魂59号-创粗黑" panose="00000500000000000000" pitchFamily="2" charset="-122"/>
                      <a:ea typeface="字魂59号-创粗黑" panose="00000500000000000000" pitchFamily="2" charset="-122"/>
                      <a:cs typeface="+mn-ea"/>
                      <a:sym typeface="+mn-lt"/>
                    </a:rPr>
                    <a:t>2D</a:t>
                  </a: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视图使用户能同时从多维度预览结果，便于观察比对</a:t>
                  </a:r>
                </a:p>
              </p:txBody>
            </p:sp>
          </p:grpSp>
        </p:grpSp>
        <p:grpSp>
          <p:nvGrpSpPr>
            <p:cNvPr id="9" name="组合 8">
              <a:extLst>
                <a:ext uri="{FF2B5EF4-FFF2-40B4-BE49-F238E27FC236}">
                  <a16:creationId xmlns:a16="http://schemas.microsoft.com/office/drawing/2014/main" id="{4E137354-7E2F-4B63-89B6-7E946C987935}"/>
                </a:ext>
              </a:extLst>
            </p:cNvPr>
            <p:cNvGrpSpPr/>
            <p:nvPr/>
          </p:nvGrpSpPr>
          <p:grpSpPr>
            <a:xfrm>
              <a:off x="8760039" y="1376313"/>
              <a:ext cx="3159333" cy="2255983"/>
              <a:chOff x="8668164" y="1376313"/>
              <a:chExt cx="3159333" cy="2255983"/>
            </a:xfrm>
          </p:grpSpPr>
          <p:cxnSp>
            <p:nvCxnSpPr>
              <p:cNvPr id="69" name="Straight Connector 10"/>
              <p:cNvCxnSpPr/>
              <p:nvPr/>
            </p:nvCxnSpPr>
            <p:spPr>
              <a:xfrm>
                <a:off x="9296153" y="2482455"/>
                <a:ext cx="1842538"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0" name="TextBox 11"/>
              <p:cNvSpPr txBox="1"/>
              <p:nvPr/>
            </p:nvSpPr>
            <p:spPr>
              <a:xfrm>
                <a:off x="9495955" y="1434407"/>
                <a:ext cx="1442921"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4"/>
                    </a:solidFill>
                    <a:latin typeface="字魂59号-创粗黑" panose="00000500000000000000" pitchFamily="2" charset="-122"/>
                    <a:ea typeface="字魂59号-创粗黑" panose="00000500000000000000" pitchFamily="2" charset="-122"/>
                    <a:cs typeface="+mn-ea"/>
                    <a:sym typeface="+mn-lt"/>
                  </a:rPr>
                  <a:t>04</a:t>
                </a:r>
              </a:p>
            </p:txBody>
          </p:sp>
          <p:cxnSp>
            <p:nvCxnSpPr>
              <p:cNvPr id="71" name="Straight Connector 12"/>
              <p:cNvCxnSpPr/>
              <p:nvPr/>
            </p:nvCxnSpPr>
            <p:spPr>
              <a:xfrm>
                <a:off x="9320854" y="1376313"/>
                <a:ext cx="1842538" cy="0"/>
              </a:xfrm>
              <a:prstGeom prst="line">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34"/>
              <p:cNvGrpSpPr/>
              <p:nvPr/>
            </p:nvGrpSpPr>
            <p:grpSpPr>
              <a:xfrm>
                <a:off x="8668164" y="2596906"/>
                <a:ext cx="3159333" cy="1035390"/>
                <a:chOff x="6402191" y="2768880"/>
                <a:chExt cx="2252391" cy="965704"/>
              </a:xfrm>
            </p:grpSpPr>
            <p:sp>
              <p:nvSpPr>
                <p:cNvPr id="76" name="TextBox 35"/>
                <p:cNvSpPr txBox="1"/>
                <p:nvPr/>
              </p:nvSpPr>
              <p:spPr>
                <a:xfrm>
                  <a:off x="7133056" y="2768880"/>
                  <a:ext cx="790506" cy="416581"/>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5268A5"/>
                      </a:solidFill>
                      <a:latin typeface="字魂59号-创粗黑" panose="00000500000000000000" pitchFamily="2" charset="-122"/>
                      <a:ea typeface="字魂59号-创粗黑" panose="00000500000000000000" pitchFamily="2" charset="-122"/>
                      <a:cs typeface="+mn-ea"/>
                      <a:sym typeface="+mn-lt"/>
                    </a:rPr>
                    <a:t>后处理</a:t>
                  </a:r>
                </a:p>
              </p:txBody>
            </p:sp>
            <p:sp>
              <p:nvSpPr>
                <p:cNvPr id="77" name="TextBox 36"/>
                <p:cNvSpPr txBox="1"/>
                <p:nvPr/>
              </p:nvSpPr>
              <p:spPr>
                <a:xfrm>
                  <a:off x="6402191" y="3185480"/>
                  <a:ext cx="2252391" cy="549104"/>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对图像与标签做后处理，排除网络误分割部分，达到更好的显示效果</a:t>
                  </a:r>
                </a:p>
              </p:txBody>
            </p:sp>
          </p:grpSp>
        </p:grpSp>
      </p:grpSp>
      <p:grpSp>
        <p:nvGrpSpPr>
          <p:cNvPr id="10" name="组合 9">
            <a:extLst>
              <a:ext uri="{FF2B5EF4-FFF2-40B4-BE49-F238E27FC236}">
                <a16:creationId xmlns:a16="http://schemas.microsoft.com/office/drawing/2014/main" id="{30E8D60D-FED4-4C86-8341-C8054F5912ED}"/>
              </a:ext>
            </a:extLst>
          </p:cNvPr>
          <p:cNvGrpSpPr/>
          <p:nvPr/>
        </p:nvGrpSpPr>
        <p:grpSpPr>
          <a:xfrm>
            <a:off x="364504" y="3913109"/>
            <a:ext cx="2890597" cy="2297033"/>
            <a:chOff x="364504" y="3913109"/>
            <a:chExt cx="2890597" cy="2297033"/>
          </a:xfrm>
        </p:grpSpPr>
        <p:cxnSp>
          <p:nvCxnSpPr>
            <p:cNvPr id="36" name="Straight Connector 13"/>
            <p:cNvCxnSpPr/>
            <p:nvPr/>
          </p:nvCxnSpPr>
          <p:spPr>
            <a:xfrm>
              <a:off x="839198" y="5019250"/>
              <a:ext cx="1941223"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7" name="TextBox 14"/>
            <p:cNvSpPr txBox="1"/>
            <p:nvPr/>
          </p:nvSpPr>
          <p:spPr>
            <a:xfrm>
              <a:off x="1049704" y="3971203"/>
              <a:ext cx="1520203"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2"/>
                  </a:solidFill>
                  <a:latin typeface="字魂59号-创粗黑" panose="00000500000000000000" pitchFamily="2" charset="-122"/>
                  <a:ea typeface="字魂59号-创粗黑" panose="00000500000000000000" pitchFamily="2" charset="-122"/>
                  <a:cs typeface="+mn-ea"/>
                  <a:sym typeface="+mn-lt"/>
                </a:rPr>
                <a:t>08</a:t>
              </a:r>
            </a:p>
          </p:txBody>
        </p:sp>
        <p:cxnSp>
          <p:nvCxnSpPr>
            <p:cNvPr id="38" name="Straight Connector 15"/>
            <p:cNvCxnSpPr/>
            <p:nvPr/>
          </p:nvCxnSpPr>
          <p:spPr>
            <a:xfrm>
              <a:off x="839198" y="3913109"/>
              <a:ext cx="1941223" cy="0"/>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grpSp>
          <p:nvGrpSpPr>
            <p:cNvPr id="48" name="Group 37"/>
            <p:cNvGrpSpPr/>
            <p:nvPr/>
          </p:nvGrpSpPr>
          <p:grpSpPr>
            <a:xfrm>
              <a:off x="364504" y="5201887"/>
              <a:ext cx="2890597" cy="1008255"/>
              <a:chOff x="3694496" y="5198527"/>
              <a:chExt cx="1956034" cy="940394"/>
            </a:xfrm>
          </p:grpSpPr>
          <p:sp>
            <p:nvSpPr>
              <p:cNvPr id="58" name="TextBox 38"/>
              <p:cNvSpPr txBox="1"/>
              <p:nvPr/>
            </p:nvSpPr>
            <p:spPr>
              <a:xfrm>
                <a:off x="4282603" y="5198527"/>
                <a:ext cx="779824"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178AA1"/>
                    </a:solidFill>
                    <a:latin typeface="字魂59号-创粗黑" panose="00000500000000000000" pitchFamily="2" charset="-122"/>
                    <a:ea typeface="字魂59号-创粗黑" panose="00000500000000000000" pitchFamily="2" charset="-122"/>
                    <a:cs typeface="+mn-ea"/>
                    <a:sym typeface="+mn-lt"/>
                  </a:rPr>
                  <a:t>损失函数</a:t>
                </a:r>
              </a:p>
            </p:txBody>
          </p:sp>
          <p:sp>
            <p:nvSpPr>
              <p:cNvPr id="59" name="TextBox 39"/>
              <p:cNvSpPr txBox="1"/>
              <p:nvPr/>
            </p:nvSpPr>
            <p:spPr>
              <a:xfrm>
                <a:off x="3694496" y="5631090"/>
                <a:ext cx="1956034"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在当前框架的基础上优化损失函数，增强网络的泛化能力</a:t>
                </a:r>
              </a:p>
            </p:txBody>
          </p:sp>
        </p:grpSp>
      </p:grpSp>
      <p:grpSp>
        <p:nvGrpSpPr>
          <p:cNvPr id="11" name="组合 10">
            <a:extLst>
              <a:ext uri="{FF2B5EF4-FFF2-40B4-BE49-F238E27FC236}">
                <a16:creationId xmlns:a16="http://schemas.microsoft.com/office/drawing/2014/main" id="{B3AE0B25-3F1B-4204-A135-40B0BEF63D8F}"/>
              </a:ext>
            </a:extLst>
          </p:cNvPr>
          <p:cNvGrpSpPr/>
          <p:nvPr/>
        </p:nvGrpSpPr>
        <p:grpSpPr>
          <a:xfrm>
            <a:off x="3199308" y="3913109"/>
            <a:ext cx="2857934" cy="2297033"/>
            <a:chOff x="3235542" y="3913109"/>
            <a:chExt cx="2857934" cy="2297033"/>
          </a:xfrm>
        </p:grpSpPr>
        <p:cxnSp>
          <p:nvCxnSpPr>
            <p:cNvPr id="39" name="Straight Connector 16"/>
            <p:cNvCxnSpPr/>
            <p:nvPr/>
          </p:nvCxnSpPr>
          <p:spPr>
            <a:xfrm>
              <a:off x="3693897" y="5019250"/>
              <a:ext cx="1941223" cy="0"/>
            </a:xfrm>
            <a:prstGeom prst="line">
              <a:avLst/>
            </a:prstGeom>
            <a:ln w="50800">
              <a:solidFill>
                <a:schemeClr val="accent1"/>
              </a:solidFill>
              <a:headEnd type="none"/>
            </a:ln>
          </p:spPr>
          <p:style>
            <a:lnRef idx="1">
              <a:schemeClr val="accent1"/>
            </a:lnRef>
            <a:fillRef idx="0">
              <a:schemeClr val="accent1"/>
            </a:fillRef>
            <a:effectRef idx="0">
              <a:schemeClr val="accent1"/>
            </a:effectRef>
            <a:fontRef idx="minor">
              <a:schemeClr val="tx1"/>
            </a:fontRef>
          </p:style>
        </p:cxnSp>
        <p:sp>
          <p:nvSpPr>
            <p:cNvPr id="40" name="TextBox 17"/>
            <p:cNvSpPr txBox="1"/>
            <p:nvPr/>
          </p:nvSpPr>
          <p:spPr>
            <a:xfrm>
              <a:off x="3904403" y="3971203"/>
              <a:ext cx="1520203"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1"/>
                  </a:solidFill>
                  <a:latin typeface="字魂59号-创粗黑" panose="00000500000000000000" pitchFamily="2" charset="-122"/>
                  <a:ea typeface="字魂59号-创粗黑" panose="00000500000000000000" pitchFamily="2" charset="-122"/>
                  <a:cs typeface="+mn-ea"/>
                  <a:sym typeface="+mn-lt"/>
                </a:rPr>
                <a:t>07</a:t>
              </a:r>
            </a:p>
          </p:txBody>
        </p:sp>
        <p:cxnSp>
          <p:nvCxnSpPr>
            <p:cNvPr id="41" name="Straight Connector 18"/>
            <p:cNvCxnSpPr/>
            <p:nvPr/>
          </p:nvCxnSpPr>
          <p:spPr>
            <a:xfrm>
              <a:off x="3693897" y="3913109"/>
              <a:ext cx="1941223" cy="0"/>
            </a:xfrm>
            <a:prstGeom prst="line">
              <a:avLst/>
            </a:prstGeom>
            <a:ln w="50800">
              <a:solidFill>
                <a:schemeClr val="accent1"/>
              </a:solidFill>
              <a:headEnd type="triangle"/>
            </a:ln>
          </p:spPr>
          <p:style>
            <a:lnRef idx="1">
              <a:schemeClr val="accent1"/>
            </a:lnRef>
            <a:fillRef idx="0">
              <a:schemeClr val="accent1"/>
            </a:fillRef>
            <a:effectRef idx="0">
              <a:schemeClr val="accent1"/>
            </a:effectRef>
            <a:fontRef idx="minor">
              <a:schemeClr val="tx1"/>
            </a:fontRef>
          </p:style>
        </p:cxnSp>
        <p:grpSp>
          <p:nvGrpSpPr>
            <p:cNvPr id="49" name="Group 40"/>
            <p:cNvGrpSpPr/>
            <p:nvPr/>
          </p:nvGrpSpPr>
          <p:grpSpPr>
            <a:xfrm>
              <a:off x="3235542" y="5201887"/>
              <a:ext cx="2857934" cy="1008255"/>
              <a:chOff x="5579919" y="5198527"/>
              <a:chExt cx="1933930" cy="940394"/>
            </a:xfrm>
          </p:grpSpPr>
          <p:sp>
            <p:nvSpPr>
              <p:cNvPr id="56" name="TextBox 41"/>
              <p:cNvSpPr txBox="1"/>
              <p:nvPr/>
            </p:nvSpPr>
            <p:spPr>
              <a:xfrm>
                <a:off x="6156974" y="5198527"/>
                <a:ext cx="779824"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4276AA"/>
                    </a:solidFill>
                    <a:latin typeface="字魂59号-创粗黑" panose="00000500000000000000" pitchFamily="2" charset="-122"/>
                    <a:ea typeface="字魂59号-创粗黑" panose="00000500000000000000" pitchFamily="2" charset="-122"/>
                    <a:cs typeface="+mn-ea"/>
                    <a:sym typeface="+mn-lt"/>
                  </a:rPr>
                  <a:t>领域知识</a:t>
                </a:r>
              </a:p>
            </p:txBody>
          </p:sp>
          <p:sp>
            <p:nvSpPr>
              <p:cNvPr id="57" name="TextBox 42"/>
              <p:cNvSpPr txBox="1"/>
              <p:nvPr/>
            </p:nvSpPr>
            <p:spPr>
              <a:xfrm>
                <a:off x="5579919" y="5631090"/>
                <a:ext cx="1933930"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将冠脉管腔结构先验知识嵌入，使网络更易识别对应区域</a:t>
                </a:r>
              </a:p>
            </p:txBody>
          </p:sp>
        </p:grpSp>
      </p:grpSp>
      <p:grpSp>
        <p:nvGrpSpPr>
          <p:cNvPr id="12" name="组合 11">
            <a:extLst>
              <a:ext uri="{FF2B5EF4-FFF2-40B4-BE49-F238E27FC236}">
                <a16:creationId xmlns:a16="http://schemas.microsoft.com/office/drawing/2014/main" id="{90C64A74-C630-4481-AB20-79F03D99A1C6}"/>
              </a:ext>
            </a:extLst>
          </p:cNvPr>
          <p:cNvGrpSpPr/>
          <p:nvPr/>
        </p:nvGrpSpPr>
        <p:grpSpPr>
          <a:xfrm>
            <a:off x="6001449" y="3913109"/>
            <a:ext cx="2862431" cy="2297055"/>
            <a:chOff x="6001092" y="3913109"/>
            <a:chExt cx="2862431" cy="2297055"/>
          </a:xfrm>
        </p:grpSpPr>
        <p:cxnSp>
          <p:nvCxnSpPr>
            <p:cNvPr id="42" name="Straight Connector 19"/>
            <p:cNvCxnSpPr/>
            <p:nvPr/>
          </p:nvCxnSpPr>
          <p:spPr>
            <a:xfrm>
              <a:off x="6450296" y="5019250"/>
              <a:ext cx="1941223" cy="0"/>
            </a:xfrm>
            <a:prstGeom prst="line">
              <a:avLst/>
            </a:prstGeom>
            <a:ln w="50800">
              <a:solidFill>
                <a:schemeClr val="accent6"/>
              </a:solidFill>
              <a:headEnd type="none"/>
            </a:ln>
          </p:spPr>
          <p:style>
            <a:lnRef idx="1">
              <a:schemeClr val="accent1"/>
            </a:lnRef>
            <a:fillRef idx="0">
              <a:schemeClr val="accent1"/>
            </a:fillRef>
            <a:effectRef idx="0">
              <a:schemeClr val="accent1"/>
            </a:effectRef>
            <a:fontRef idx="minor">
              <a:schemeClr val="tx1"/>
            </a:fontRef>
          </p:style>
        </p:cxnSp>
        <p:sp>
          <p:nvSpPr>
            <p:cNvPr id="43" name="TextBox 20"/>
            <p:cNvSpPr txBox="1"/>
            <p:nvPr/>
          </p:nvSpPr>
          <p:spPr>
            <a:xfrm>
              <a:off x="6676342" y="3971203"/>
              <a:ext cx="1520203"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6"/>
                  </a:solidFill>
                  <a:latin typeface="字魂59号-创粗黑" panose="00000500000000000000" pitchFamily="2" charset="-122"/>
                  <a:ea typeface="字魂59号-创粗黑" panose="00000500000000000000" pitchFamily="2" charset="-122"/>
                  <a:cs typeface="+mn-ea"/>
                  <a:sym typeface="+mn-lt"/>
                </a:rPr>
                <a:t>06</a:t>
              </a:r>
            </a:p>
          </p:txBody>
        </p:sp>
        <p:cxnSp>
          <p:nvCxnSpPr>
            <p:cNvPr id="44" name="Straight Connector 21"/>
            <p:cNvCxnSpPr/>
            <p:nvPr/>
          </p:nvCxnSpPr>
          <p:spPr>
            <a:xfrm>
              <a:off x="6480945" y="3913109"/>
              <a:ext cx="1941223" cy="0"/>
            </a:xfrm>
            <a:prstGeom prst="line">
              <a:avLst/>
            </a:prstGeom>
            <a:ln w="5080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grpSp>
          <p:nvGrpSpPr>
            <p:cNvPr id="50" name="Group 43"/>
            <p:cNvGrpSpPr/>
            <p:nvPr/>
          </p:nvGrpSpPr>
          <p:grpSpPr>
            <a:xfrm>
              <a:off x="6001092" y="5201890"/>
              <a:ext cx="2862431" cy="1008274"/>
              <a:chOff x="7572684" y="5198517"/>
              <a:chExt cx="1936974" cy="940409"/>
            </a:xfrm>
          </p:grpSpPr>
          <p:sp>
            <p:nvSpPr>
              <p:cNvPr id="54" name="TextBox 44"/>
              <p:cNvSpPr txBox="1"/>
              <p:nvPr/>
            </p:nvSpPr>
            <p:spPr>
              <a:xfrm>
                <a:off x="8151261" y="5198517"/>
                <a:ext cx="779824"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778495"/>
                    </a:solidFill>
                    <a:latin typeface="字魂59号-创粗黑" panose="00000500000000000000" pitchFamily="2" charset="-122"/>
                    <a:ea typeface="字魂59号-创粗黑" panose="00000500000000000000" pitchFamily="2" charset="-122"/>
                    <a:cs typeface="+mn-ea"/>
                    <a:sym typeface="+mn-lt"/>
                  </a:rPr>
                  <a:t>深度监督</a:t>
                </a:r>
              </a:p>
            </p:txBody>
          </p:sp>
          <p:sp>
            <p:nvSpPr>
              <p:cNvPr id="55" name="TextBox 45"/>
              <p:cNvSpPr txBox="1"/>
              <p:nvPr/>
            </p:nvSpPr>
            <p:spPr>
              <a:xfrm>
                <a:off x="7572684" y="5631095"/>
                <a:ext cx="1936974"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在网络层中间加入损失，实现更精确的监督，充分利用样本</a:t>
                </a:r>
              </a:p>
            </p:txBody>
          </p:sp>
        </p:grpSp>
      </p:grpSp>
      <p:grpSp>
        <p:nvGrpSpPr>
          <p:cNvPr id="13" name="组合 12">
            <a:extLst>
              <a:ext uri="{FF2B5EF4-FFF2-40B4-BE49-F238E27FC236}">
                <a16:creationId xmlns:a16="http://schemas.microsoft.com/office/drawing/2014/main" id="{666F5448-EA7A-4497-AE25-5CC3EBE7200F}"/>
              </a:ext>
            </a:extLst>
          </p:cNvPr>
          <p:cNvGrpSpPr/>
          <p:nvPr/>
        </p:nvGrpSpPr>
        <p:grpSpPr>
          <a:xfrm>
            <a:off x="8808087" y="3913109"/>
            <a:ext cx="3019410" cy="2297033"/>
            <a:chOff x="8808087" y="3913109"/>
            <a:chExt cx="3019410" cy="2297033"/>
          </a:xfrm>
        </p:grpSpPr>
        <p:cxnSp>
          <p:nvCxnSpPr>
            <p:cNvPr id="45" name="Straight Connector 22"/>
            <p:cNvCxnSpPr/>
            <p:nvPr/>
          </p:nvCxnSpPr>
          <p:spPr>
            <a:xfrm>
              <a:off x="9320530" y="5019250"/>
              <a:ext cx="1941223" cy="0"/>
            </a:xfrm>
            <a:prstGeom prst="line">
              <a:avLst/>
            </a:prstGeom>
            <a:ln w="50800">
              <a:solidFill>
                <a:schemeClr val="accent5"/>
              </a:solidFill>
              <a:headEnd type="none"/>
            </a:ln>
          </p:spPr>
          <p:style>
            <a:lnRef idx="1">
              <a:schemeClr val="accent1"/>
            </a:lnRef>
            <a:fillRef idx="0">
              <a:schemeClr val="accent1"/>
            </a:fillRef>
            <a:effectRef idx="0">
              <a:schemeClr val="accent1"/>
            </a:effectRef>
            <a:fontRef idx="minor">
              <a:schemeClr val="tx1"/>
            </a:fontRef>
          </p:style>
        </p:cxnSp>
        <p:sp>
          <p:nvSpPr>
            <p:cNvPr id="46" name="TextBox 23"/>
            <p:cNvSpPr txBox="1"/>
            <p:nvPr/>
          </p:nvSpPr>
          <p:spPr>
            <a:xfrm>
              <a:off x="9531038" y="3971203"/>
              <a:ext cx="1520203"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5"/>
                  </a:solidFill>
                  <a:latin typeface="字魂59号-创粗黑" panose="00000500000000000000" pitchFamily="2" charset="-122"/>
                  <a:ea typeface="字魂59号-创粗黑" panose="00000500000000000000" pitchFamily="2" charset="-122"/>
                  <a:cs typeface="+mn-ea"/>
                  <a:sym typeface="+mn-lt"/>
                </a:rPr>
                <a:t>05</a:t>
              </a:r>
            </a:p>
          </p:txBody>
        </p:sp>
        <p:cxnSp>
          <p:nvCxnSpPr>
            <p:cNvPr id="47" name="Straight Connector 24"/>
            <p:cNvCxnSpPr/>
            <p:nvPr/>
          </p:nvCxnSpPr>
          <p:spPr>
            <a:xfrm>
              <a:off x="9351179" y="3913109"/>
              <a:ext cx="1941223" cy="0"/>
            </a:xfrm>
            <a:prstGeom prst="line">
              <a:avLst/>
            </a:prstGeom>
            <a:ln w="50800">
              <a:solidFill>
                <a:schemeClr val="accent5"/>
              </a:solidFill>
              <a:headEnd type="triangle"/>
            </a:ln>
          </p:spPr>
          <p:style>
            <a:lnRef idx="1">
              <a:schemeClr val="accent1"/>
            </a:lnRef>
            <a:fillRef idx="0">
              <a:schemeClr val="accent1"/>
            </a:fillRef>
            <a:effectRef idx="0">
              <a:schemeClr val="accent1"/>
            </a:effectRef>
            <a:fontRef idx="minor">
              <a:schemeClr val="tx1"/>
            </a:fontRef>
          </p:style>
        </p:cxnSp>
        <p:grpSp>
          <p:nvGrpSpPr>
            <p:cNvPr id="51" name="Group 46"/>
            <p:cNvGrpSpPr/>
            <p:nvPr/>
          </p:nvGrpSpPr>
          <p:grpSpPr>
            <a:xfrm>
              <a:off x="8808087" y="5201887"/>
              <a:ext cx="3019410" cy="1008255"/>
              <a:chOff x="9776670" y="5198527"/>
              <a:chExt cx="2043202" cy="940394"/>
            </a:xfrm>
          </p:grpSpPr>
          <p:sp>
            <p:nvSpPr>
              <p:cNvPr id="52" name="TextBox 47"/>
              <p:cNvSpPr txBox="1"/>
              <p:nvPr/>
            </p:nvSpPr>
            <p:spPr>
              <a:xfrm>
                <a:off x="10408361" y="5198527"/>
                <a:ext cx="779825"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5E5CA2"/>
                    </a:solidFill>
                    <a:latin typeface="字魂59号-创粗黑" panose="00000500000000000000" pitchFamily="2" charset="-122"/>
                    <a:ea typeface="字魂59号-创粗黑" panose="00000500000000000000" pitchFamily="2" charset="-122"/>
                    <a:cs typeface="+mn-ea"/>
                    <a:sym typeface="+mn-lt"/>
                  </a:rPr>
                  <a:t>狭窄检测</a:t>
                </a:r>
              </a:p>
            </p:txBody>
          </p:sp>
          <p:sp>
            <p:nvSpPr>
              <p:cNvPr id="53" name="TextBox 48"/>
              <p:cNvSpPr txBox="1"/>
              <p:nvPr/>
            </p:nvSpPr>
            <p:spPr>
              <a:xfrm>
                <a:off x="9776670" y="5631090"/>
                <a:ext cx="2043202" cy="50783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学习并搭建成型的狭窄检测算法，在数据集中应用</a:t>
                </a:r>
              </a:p>
            </p:txBody>
          </p:sp>
        </p:grpSp>
      </p:grpSp>
    </p:spTree>
    <p:extLst>
      <p:ext uri="{BB962C8B-B14F-4D97-AF65-F5344CB8AC3E}">
        <p14:creationId xmlns:p14="http://schemas.microsoft.com/office/powerpoint/2010/main" val="252620022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2492532" y="1285182"/>
            <a:ext cx="8374599" cy="1785104"/>
          </a:xfrm>
          <a:prstGeom prst="rect">
            <a:avLst/>
          </a:prstGeom>
          <a:noFill/>
        </p:spPr>
        <p:txBody>
          <a:bodyPr wrap="square" rtlCol="0">
            <a:spAutoFit/>
          </a:bodyPr>
          <a:lstStyle/>
          <a:p>
            <a:pPr algn="ctr"/>
            <a:endParaRPr lang="en-US" altLang="zh-CN" sz="50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6000" b="1" dirty="0">
                <a:solidFill>
                  <a:srgbClr val="5268A5"/>
                </a:solidFill>
                <a:latin typeface="字魂59号-创粗黑" panose="00000500000000000000" pitchFamily="2" charset="-122"/>
                <a:ea typeface="字魂59号-创粗黑" panose="00000500000000000000" pitchFamily="2" charset="-122"/>
                <a:cs typeface="+mn-ea"/>
                <a:sym typeface="+mn-lt"/>
              </a:rPr>
              <a:t>感谢聆听</a:t>
            </a:r>
          </a:p>
        </p:txBody>
      </p:sp>
      <p:sp>
        <p:nvSpPr>
          <p:cNvPr id="38" name="TextBox 33"/>
          <p:cNvSpPr txBox="1"/>
          <p:nvPr/>
        </p:nvSpPr>
        <p:spPr>
          <a:xfrm>
            <a:off x="6095947" y="4974037"/>
            <a:ext cx="6336704" cy="830997"/>
          </a:xfrm>
          <a:prstGeom prst="rect">
            <a:avLst/>
          </a:prstGeom>
          <a:noFill/>
        </p:spPr>
        <p:txBody>
          <a:bodyPr wrap="square" rtlCol="0">
            <a:spAutoFit/>
          </a:bodyPr>
          <a:lstStyle/>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小组成员：陈喆鑫，郑滢，朱子衿</a:t>
            </a:r>
            <a:endPar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时间：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2021</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4</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月</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10</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日</a:t>
            </a:r>
          </a:p>
        </p:txBody>
      </p:sp>
      <p:sp>
        <p:nvSpPr>
          <p:cNvPr id="8" name="TextBox 33"/>
          <p:cNvSpPr txBox="1"/>
          <p:nvPr/>
        </p:nvSpPr>
        <p:spPr>
          <a:xfrm>
            <a:off x="4530427" y="3378411"/>
            <a:ext cx="6336704" cy="400110"/>
          </a:xfrm>
          <a:prstGeom prst="rect">
            <a:avLst/>
          </a:prstGeom>
          <a:noFill/>
        </p:spPr>
        <p:txBody>
          <a:bodyPr wrap="square" rtlCol="0">
            <a:spAutoFit/>
          </a:bodyPr>
          <a:lstStyle/>
          <a:p>
            <a:pPr algn="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Thank you for listening!</a:t>
            </a:r>
            <a:endParaRPr lang="zh-CN" altLang="en-US"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背景介绍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536633" y="2486435"/>
            <a:ext cx="6019060" cy="1885131"/>
          </a:xfrm>
          <a:prstGeom prst="rect">
            <a:avLst/>
          </a:prstGeom>
          <a:noFill/>
        </p:spPr>
        <p:txBody>
          <a:bodyPr wrap="square" rtlCol="0">
            <a:spAutoFit/>
          </a:bodyPr>
          <a:lstStyle/>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zh-CN"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我国</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现有心血管病患病人数约</a:t>
            </a:r>
            <a:r>
              <a:rPr lang="en-US" altLang="zh-CN" sz="2400" b="1" kern="100" dirty="0">
                <a:solidFill>
                  <a:srgbClr val="FF0000"/>
                </a:solidFill>
                <a:effectLst/>
                <a:latin typeface="Trebuchet MS" panose="020B0603020202020204" pitchFamily="34" charset="0"/>
                <a:ea typeface="字魂59号-创粗黑" panose="00000500000000000000"/>
                <a:cs typeface="宋体" panose="02010600030101010101" pitchFamily="2" charset="-122"/>
              </a:rPr>
              <a:t>2.9</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亿，并且还在逐年上升。除了</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死亡危险</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，心血管病的</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高发病率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和</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高致残率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给社会、家庭和患者个人带来沉重的经济负担和心理负担。</a:t>
            </a:r>
            <a:r>
              <a:rPr lang="zh-CN" altLang="en-US"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其中</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zh-CN" altLang="en-US"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冠状动脉疾病</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en-US" altLang="zh-CN" kern="100" dirty="0">
                <a:solidFill>
                  <a:srgbClr val="4075A9"/>
                </a:solidFill>
                <a:effectLst/>
                <a:latin typeface="等线" panose="02010600030101010101" pitchFamily="2" charset="-122"/>
                <a:ea typeface="字魂59号-创粗黑" panose="00000500000000000000"/>
                <a:cs typeface="宋体" panose="02010600030101010101" pitchFamily="2" charset="-122"/>
              </a:rPr>
              <a:t>CAD</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）是最常见的心脏血管疾病</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a:t>
            </a:r>
            <a:endParaRPr lang="zh-CN" altLang="en-US" dirty="0">
              <a:solidFill>
                <a:srgbClr val="4075A9"/>
              </a:solidFill>
              <a:ea typeface="字魂59号-创粗黑" panose="00000500000000000000"/>
            </a:endParaRPr>
          </a:p>
        </p:txBody>
      </p:sp>
      <p:pic>
        <p:nvPicPr>
          <p:cNvPr id="6" name="图片 5">
            <a:extLst>
              <a:ext uri="{FF2B5EF4-FFF2-40B4-BE49-F238E27FC236}">
                <a16:creationId xmlns:a16="http://schemas.microsoft.com/office/drawing/2014/main" id="{4EA276A3-C7B6-462E-A26C-ED18C8A1E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9151" y="2143653"/>
            <a:ext cx="3856038" cy="2570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文献调研</a:t>
            </a: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1A81FEEC-4EB8-41C5-9ED1-3E6D3ABC8300}"/>
              </a:ext>
            </a:extLst>
          </p:cNvPr>
          <p:cNvSpPr txBox="1"/>
          <p:nvPr/>
        </p:nvSpPr>
        <p:spPr>
          <a:xfrm>
            <a:off x="1092620" y="1447512"/>
            <a:ext cx="5940640" cy="18819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区域生长方法（</a:t>
            </a:r>
            <a:r>
              <a:rPr lang="en-US" altLang="zh-CN" sz="2000" dirty="0">
                <a:solidFill>
                  <a:srgbClr val="4075A9"/>
                </a:solidFill>
                <a:ea typeface="字魂59号-创粗黑" panose="00000500000000000000"/>
              </a:rPr>
              <a:t>Region-growing Approaches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水平集方法（</a:t>
            </a:r>
            <a:r>
              <a:rPr lang="en-US" altLang="zh-CN" sz="2000" dirty="0">
                <a:solidFill>
                  <a:srgbClr val="4075A9"/>
                </a:solidFill>
                <a:ea typeface="字魂59号-创粗黑" panose="00000500000000000000"/>
              </a:rPr>
              <a:t>Level-set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基于中心线的方法（</a:t>
            </a:r>
            <a:r>
              <a:rPr lang="en-US" altLang="zh-CN" sz="2000" dirty="0">
                <a:solidFill>
                  <a:srgbClr val="4075A9"/>
                </a:solidFill>
                <a:ea typeface="字魂59号-创粗黑" panose="00000500000000000000"/>
              </a:rPr>
              <a:t>Centerline-based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en-US" altLang="zh-CN" sz="2000" dirty="0">
                <a:solidFill>
                  <a:srgbClr val="4075A9"/>
                </a:solidFill>
                <a:ea typeface="字魂59号-创粗黑" panose="00000500000000000000"/>
              </a:rPr>
              <a:t>…</a:t>
            </a:r>
            <a:endParaRPr lang="zh-CN" altLang="en-US" sz="2000" dirty="0"/>
          </a:p>
        </p:txBody>
      </p:sp>
      <p:pic>
        <p:nvPicPr>
          <p:cNvPr id="10" name="图片 9">
            <a:extLst>
              <a:ext uri="{FF2B5EF4-FFF2-40B4-BE49-F238E27FC236}">
                <a16:creationId xmlns:a16="http://schemas.microsoft.com/office/drawing/2014/main" id="{48B685E1-3992-445F-8C32-D17FD3EA7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696" y="1534603"/>
            <a:ext cx="1963593" cy="1529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文本框 12">
            <a:extLst>
              <a:ext uri="{FF2B5EF4-FFF2-40B4-BE49-F238E27FC236}">
                <a16:creationId xmlns:a16="http://schemas.microsoft.com/office/drawing/2014/main" id="{3ACBB0A1-7B9B-4D61-AE9F-90C1CE03D2E9}"/>
              </a:ext>
            </a:extLst>
          </p:cNvPr>
          <p:cNvSpPr txBox="1"/>
          <p:nvPr/>
        </p:nvSpPr>
        <p:spPr>
          <a:xfrm>
            <a:off x="6096000" y="3832132"/>
            <a:ext cx="5007288" cy="188199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178AA1"/>
                </a:solidFill>
                <a:ea typeface="字魂59号-创粗黑" panose="00000500000000000000"/>
              </a:rPr>
              <a:t>成对的多尺度</a:t>
            </a:r>
            <a:r>
              <a:rPr lang="en-US" altLang="zh-CN" sz="2000" dirty="0">
                <a:solidFill>
                  <a:srgbClr val="178AA1"/>
                </a:solidFill>
                <a:ea typeface="字魂59号-创粗黑" panose="00000500000000000000"/>
              </a:rPr>
              <a:t>3D</a:t>
            </a:r>
            <a:r>
              <a:rPr lang="zh-CN" altLang="en-US" sz="2000" dirty="0">
                <a:solidFill>
                  <a:srgbClr val="178AA1"/>
                </a:solidFill>
                <a:ea typeface="字魂59号-创粗黑" panose="00000500000000000000"/>
              </a:rPr>
              <a:t>深度卷积神经网络</a:t>
            </a:r>
            <a:endParaRPr lang="en-US" altLang="zh-CN" sz="2000" dirty="0">
              <a:solidFill>
                <a:srgbClr val="178AA1"/>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178AA1"/>
                </a:solidFill>
                <a:ea typeface="字魂59号-创粗黑" panose="00000500000000000000"/>
              </a:rPr>
              <a:t>对于两种</a:t>
            </a:r>
            <a:r>
              <a:rPr lang="en-US" altLang="zh-CN" sz="2000" dirty="0">
                <a:solidFill>
                  <a:srgbClr val="178AA1"/>
                </a:solidFill>
                <a:ea typeface="字魂59号-创粗黑" panose="00000500000000000000"/>
              </a:rPr>
              <a:t>CACT</a:t>
            </a:r>
            <a:r>
              <a:rPr lang="zh-CN" altLang="en-US" sz="2000" dirty="0">
                <a:solidFill>
                  <a:srgbClr val="178AA1"/>
                </a:solidFill>
                <a:ea typeface="字魂59号-创粗黑" panose="00000500000000000000"/>
              </a:rPr>
              <a:t>数据的三维</a:t>
            </a:r>
            <a:r>
              <a:rPr lang="en-US" altLang="zh-CN" sz="2000" dirty="0">
                <a:solidFill>
                  <a:srgbClr val="178AA1"/>
                </a:solidFill>
                <a:ea typeface="字魂59号-创粗黑" panose="00000500000000000000"/>
              </a:rPr>
              <a:t>U-Net</a:t>
            </a:r>
            <a:r>
              <a:rPr lang="zh-CN" altLang="en-US" sz="2000" dirty="0">
                <a:solidFill>
                  <a:srgbClr val="178AA1"/>
                </a:solidFill>
                <a:ea typeface="字魂59号-创粗黑" panose="00000500000000000000"/>
              </a:rPr>
              <a:t>方法</a:t>
            </a:r>
            <a:endParaRPr lang="en-US" altLang="zh-CN" sz="2000" dirty="0">
              <a:solidFill>
                <a:srgbClr val="178AA1"/>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178AA1"/>
                </a:solidFill>
                <a:ea typeface="字魂59号-创粗黑" panose="00000500000000000000"/>
              </a:rPr>
              <a:t>图形卷积网络（</a:t>
            </a:r>
            <a:r>
              <a:rPr lang="en-US" altLang="zh-CN" sz="2000" dirty="0">
                <a:solidFill>
                  <a:srgbClr val="178AA1"/>
                </a:solidFill>
                <a:ea typeface="字魂59号-创粗黑" panose="00000500000000000000"/>
              </a:rPr>
              <a:t>GCNs</a:t>
            </a:r>
            <a:r>
              <a:rPr lang="zh-CN" altLang="en-US" sz="2000" dirty="0">
                <a:solidFill>
                  <a:srgbClr val="178AA1"/>
                </a:solidFill>
                <a:ea typeface="字魂59号-创粗黑" panose="00000500000000000000"/>
              </a:rPr>
              <a:t>）</a:t>
            </a:r>
            <a:endParaRPr lang="en-US" altLang="zh-CN" sz="2000" dirty="0">
              <a:solidFill>
                <a:srgbClr val="178AA1"/>
              </a:solidFill>
              <a:ea typeface="字魂59号-创粗黑" panose="00000500000000000000"/>
            </a:endParaRPr>
          </a:p>
          <a:p>
            <a:pPr marL="342900" indent="-342900">
              <a:lnSpc>
                <a:spcPct val="150000"/>
              </a:lnSpc>
              <a:buFont typeface="Arial" panose="020B0604020202020204" pitchFamily="34" charset="0"/>
              <a:buChar char="•"/>
            </a:pPr>
            <a:r>
              <a:rPr lang="en-US" altLang="zh-CN" sz="2000" dirty="0">
                <a:solidFill>
                  <a:srgbClr val="178AA1"/>
                </a:solidFill>
                <a:ea typeface="字魂59号-创粗黑" panose="00000500000000000000"/>
              </a:rPr>
              <a:t>…</a:t>
            </a:r>
          </a:p>
        </p:txBody>
      </p:sp>
      <p:pic>
        <p:nvPicPr>
          <p:cNvPr id="14" name="图片 13">
            <a:extLst>
              <a:ext uri="{FF2B5EF4-FFF2-40B4-BE49-F238E27FC236}">
                <a16:creationId xmlns:a16="http://schemas.microsoft.com/office/drawing/2014/main" id="{2C118514-3CF3-46DC-A429-238E80EED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8464" y="3866640"/>
            <a:ext cx="2737855" cy="1812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849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9280AF-7BDA-4510-AC24-DE1215DEFB8B}"/>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B1D8D76A-5F58-4F35-9818-250CFE66F06A}"/>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1742725" y="1411491"/>
            <a:ext cx="4876320" cy="1618072"/>
          </a:xfrm>
          <a:prstGeom prst="rect">
            <a:avLst/>
          </a:prstGeom>
          <a:noFill/>
        </p:spPr>
        <p:txBody>
          <a:bodyPr wrap="square" rtlCol="0">
            <a:spAutoFit/>
          </a:bodyPr>
          <a:lstStyle/>
          <a:p>
            <a:pPr>
              <a:lnSpc>
                <a:spcPct val="150000"/>
              </a:lnSpc>
            </a:pPr>
            <a:r>
              <a:rPr lang="zh-CN" altLang="en-US" sz="2000" b="1" kern="100" dirty="0">
                <a:solidFill>
                  <a:srgbClr val="4075A9"/>
                </a:solidFill>
                <a:latin typeface="等线" panose="02010600030101010101" pitchFamily="2" charset="-122"/>
                <a:ea typeface="字魂59号-创粗黑" panose="00000500000000000000"/>
              </a:rPr>
              <a:t>人工标注困难</a:t>
            </a:r>
            <a:endParaRPr lang="en-US" altLang="zh-CN" sz="2000" b="1" kern="100" dirty="0">
              <a:solidFill>
                <a:srgbClr val="4075A9"/>
              </a:solidFill>
              <a:latin typeface="等线" panose="02010600030101010101" pitchFamily="2" charset="-122"/>
              <a:ea typeface="字魂59号-创粗黑" panose="00000500000000000000"/>
            </a:endParaRPr>
          </a:p>
          <a:p>
            <a:pPr>
              <a:lnSpc>
                <a:spcPct val="150000"/>
              </a:lnSpc>
            </a:pPr>
            <a:r>
              <a:rPr lang="zh-CN" altLang="en-US" sz="1600" dirty="0">
                <a:solidFill>
                  <a:srgbClr val="4075A9"/>
                </a:solidFill>
                <a:ea typeface="字魂59号-创粗黑" panose="00000500000000000000"/>
              </a:rPr>
              <a:t>横断面上的冠状动脉腔平面是一种面积小、模糊的形态边界，手动注释需要沿着血管的平面一片片地画。要画出轮廓是很艰难的工作，时间和人力成本很高。</a:t>
            </a:r>
          </a:p>
        </p:txBody>
      </p:sp>
      <p:sp>
        <p:nvSpPr>
          <p:cNvPr id="37" name="Rectangle: Rounded Corners 31"/>
          <p:cNvSpPr/>
          <p:nvPr/>
        </p:nvSpPr>
        <p:spPr>
          <a:xfrm rot="10800000">
            <a:off x="1742724" y="3556001"/>
            <a:ext cx="8414797" cy="7588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4625502" y="4271076"/>
            <a:ext cx="5566066" cy="1248740"/>
          </a:xfrm>
          <a:prstGeom prst="rect">
            <a:avLst/>
          </a:prstGeom>
          <a:noFill/>
        </p:spPr>
        <p:txBody>
          <a:bodyPr wrap="square" rtlCol="0">
            <a:spAutoFit/>
          </a:bodyPr>
          <a:lstStyle/>
          <a:p>
            <a:pPr>
              <a:lnSpc>
                <a:spcPct val="150000"/>
              </a:lnSpc>
            </a:pPr>
            <a:r>
              <a:rPr lang="zh-CN" altLang="en-US" sz="2000" b="1" kern="100" dirty="0">
                <a:solidFill>
                  <a:srgbClr val="178AA1"/>
                </a:solidFill>
                <a:latin typeface="等线" panose="02010600030101010101" pitchFamily="2" charset="-122"/>
                <a:ea typeface="字魂59号-创粗黑" panose="00000500000000000000"/>
                <a:cs typeface="宋体" panose="02010600030101010101" pitchFamily="2" charset="-122"/>
              </a:rPr>
              <a:t>狭窄的病变</a:t>
            </a:r>
            <a:endParaRPr lang="en-US" altLang="zh-CN" sz="2000" b="1" kern="100" dirty="0">
              <a:solidFill>
                <a:srgbClr val="178AA1"/>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zh-CN" altLang="en-US" sz="1600" dirty="0">
                <a:solidFill>
                  <a:srgbClr val="178AA1"/>
                </a:solidFill>
                <a:ea typeface="字魂59号-创粗黑" panose="00000500000000000000"/>
              </a:rPr>
              <a:t>狭窄使得冠状动脉狭窄处和正常处具有不同的形态特征，这将导致网络的不适用，从而在狭窄处可能会出现分割中断。</a:t>
            </a:r>
            <a:endParaRPr lang="zh-CN" altLang="en-US" dirty="0">
              <a:solidFill>
                <a:srgbClr val="178AA1"/>
              </a:solidFill>
              <a:ea typeface="字魂59号-创粗黑" panose="00000500000000000000"/>
            </a:endParaRPr>
          </a:p>
        </p:txBody>
      </p:sp>
      <p:pic>
        <p:nvPicPr>
          <p:cNvPr id="5" name="图片 4">
            <a:extLst>
              <a:ext uri="{FF2B5EF4-FFF2-40B4-BE49-F238E27FC236}">
                <a16:creationId xmlns:a16="http://schemas.microsoft.com/office/drawing/2014/main" id="{FF3655C0-25AB-4B51-AC13-1F5D8B1DB815}"/>
              </a:ext>
            </a:extLst>
          </p:cNvPr>
          <p:cNvPicPr>
            <a:picLocks noChangeAspect="1"/>
          </p:cNvPicPr>
          <p:nvPr/>
        </p:nvPicPr>
        <p:blipFill>
          <a:blip r:embed="rId4"/>
          <a:stretch>
            <a:fillRect/>
          </a:stretch>
        </p:blipFill>
        <p:spPr>
          <a:xfrm>
            <a:off x="7536627" y="1320424"/>
            <a:ext cx="1971487" cy="1981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E7662396-FA0C-4FB0-A60D-8DB8F6B5CE7D}"/>
              </a:ext>
            </a:extLst>
          </p:cNvPr>
          <p:cNvPicPr>
            <a:picLocks noChangeAspect="1"/>
          </p:cNvPicPr>
          <p:nvPr/>
        </p:nvPicPr>
        <p:blipFill>
          <a:blip r:embed="rId5"/>
          <a:stretch>
            <a:fillRect/>
          </a:stretch>
        </p:blipFill>
        <p:spPr>
          <a:xfrm>
            <a:off x="2268017" y="3947781"/>
            <a:ext cx="1875769" cy="1895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B7A68FB-DBC6-41CA-A209-7ED0D8751A91}"/>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CF38E11D-143F-41A2-8F9D-FEF8A09408E5}"/>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902092" y="3632851"/>
            <a:ext cx="4876320" cy="1987404"/>
          </a:xfrm>
          <a:prstGeom prst="rect">
            <a:avLst/>
          </a:prstGeom>
          <a:noFill/>
        </p:spPr>
        <p:txBody>
          <a:bodyPr wrap="square" rtlCol="0">
            <a:spAutoFit/>
          </a:bodyPr>
          <a:lstStyle/>
          <a:p>
            <a:pPr>
              <a:lnSpc>
                <a:spcPct val="150000"/>
              </a:lnSpc>
            </a:pPr>
            <a:r>
              <a:rPr lang="zh-CN" altLang="en-US" sz="2000" b="1" kern="100" dirty="0">
                <a:solidFill>
                  <a:srgbClr val="40A693"/>
                </a:solidFill>
                <a:latin typeface="等线" panose="02010600030101010101" pitchFamily="2" charset="-122"/>
                <a:ea typeface="字魂59号-创粗黑" panose="00000500000000000000"/>
              </a:rPr>
              <a:t>薄结构</a:t>
            </a:r>
            <a:endParaRPr lang="en-US" altLang="zh-CN" sz="2000" b="1" kern="100" dirty="0">
              <a:solidFill>
                <a:srgbClr val="40A693"/>
              </a:solidFill>
              <a:latin typeface="等线" panose="02010600030101010101" pitchFamily="2" charset="-122"/>
              <a:ea typeface="字魂59号-创粗黑" panose="00000500000000000000"/>
            </a:endParaRPr>
          </a:p>
          <a:p>
            <a:pPr>
              <a:lnSpc>
                <a:spcPct val="150000"/>
              </a:lnSpc>
            </a:pPr>
            <a:r>
              <a:rPr lang="zh-CN" altLang="en-US" sz="1600" kern="100" dirty="0">
                <a:solidFill>
                  <a:srgbClr val="40A693"/>
                </a:solidFill>
                <a:latin typeface="等线" panose="02010600030101010101" pitchFamily="2" charset="-122"/>
                <a:ea typeface="字魂59号-创粗黑" panose="00000500000000000000"/>
              </a:rPr>
              <a:t>冠状动脉腔正常直径在</a:t>
            </a:r>
            <a:r>
              <a:rPr lang="en-US" altLang="zh-CN" sz="1600" kern="100" dirty="0">
                <a:solidFill>
                  <a:srgbClr val="40A693"/>
                </a:solidFill>
                <a:latin typeface="等线" panose="02010600030101010101" pitchFamily="2" charset="-122"/>
                <a:ea typeface="字魂59号-创粗黑" panose="00000500000000000000"/>
              </a:rPr>
              <a:t>2mm ~5mm</a:t>
            </a:r>
            <a:r>
              <a:rPr lang="zh-CN" altLang="en-US" sz="1600" kern="100" dirty="0">
                <a:solidFill>
                  <a:srgbClr val="40A693"/>
                </a:solidFill>
                <a:latin typeface="等线" panose="02010600030101010101" pitchFamily="2" charset="-122"/>
                <a:ea typeface="字魂59号-创粗黑" panose="00000500000000000000"/>
              </a:rPr>
              <a:t>，狭窄区域约为</a:t>
            </a:r>
            <a:r>
              <a:rPr lang="en-US" altLang="zh-CN" sz="1600" kern="100" dirty="0">
                <a:solidFill>
                  <a:srgbClr val="40A693"/>
                </a:solidFill>
                <a:latin typeface="等线" panose="02010600030101010101" pitchFamily="2" charset="-122"/>
                <a:ea typeface="字魂59号-创粗黑" panose="00000500000000000000"/>
              </a:rPr>
              <a:t>1mm</a:t>
            </a:r>
            <a:r>
              <a:rPr lang="zh-CN" altLang="en-US" sz="1600" kern="100" dirty="0">
                <a:solidFill>
                  <a:srgbClr val="40A693"/>
                </a:solidFill>
                <a:latin typeface="等线" panose="02010600030101010101" pitchFamily="2" charset="-122"/>
                <a:ea typeface="字魂59号-创粗黑" panose="00000500000000000000"/>
              </a:rPr>
              <a:t>。这样的薄构造有许多难以分割的区域，而且会使分割结果更容易误分割或者断裂，难以得到好的结果。</a:t>
            </a:r>
            <a:endParaRPr lang="zh-CN" altLang="en-US" sz="1400" dirty="0">
              <a:solidFill>
                <a:srgbClr val="40A693"/>
              </a:solidFill>
              <a:ea typeface="字魂59号-创粗黑" panose="00000500000000000000"/>
            </a:endParaRPr>
          </a:p>
        </p:txBody>
      </p:sp>
      <p:sp>
        <p:nvSpPr>
          <p:cNvPr id="37" name="Rectangle: Rounded Corners 31"/>
          <p:cNvSpPr/>
          <p:nvPr/>
        </p:nvSpPr>
        <p:spPr>
          <a:xfrm rot="5400000">
            <a:off x="3455690" y="3745405"/>
            <a:ext cx="5280619" cy="7971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6361724" y="1503474"/>
            <a:ext cx="4997938" cy="1618072"/>
          </a:xfrm>
          <a:prstGeom prst="rect">
            <a:avLst/>
          </a:prstGeom>
          <a:noFill/>
        </p:spPr>
        <p:txBody>
          <a:bodyPr wrap="square" rtlCol="0">
            <a:spAutoFit/>
          </a:bodyPr>
          <a:lstStyle/>
          <a:p>
            <a:pPr>
              <a:lnSpc>
                <a:spcPct val="150000"/>
              </a:lnSpc>
            </a:pPr>
            <a:r>
              <a:rPr lang="zh-CN" altLang="en-US" sz="2000" b="1" kern="100" dirty="0">
                <a:solidFill>
                  <a:srgbClr val="5E5CA2"/>
                </a:solidFill>
                <a:latin typeface="等线" panose="02010600030101010101" pitchFamily="2" charset="-122"/>
                <a:ea typeface="字魂59号-创粗黑" panose="00000500000000000000"/>
                <a:cs typeface="宋体" panose="02010600030101010101" pitchFamily="2" charset="-122"/>
              </a:rPr>
              <a:t>类别不平衡</a:t>
            </a:r>
            <a:endParaRPr lang="zh-CN" altLang="en-US" kern="100" dirty="0">
              <a:solidFill>
                <a:srgbClr val="5E5CA2"/>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en-US" altLang="zh-CN" sz="1600" kern="100" dirty="0">
                <a:solidFill>
                  <a:srgbClr val="5E5CA2"/>
                </a:solidFill>
                <a:latin typeface="等线" panose="02010600030101010101" pitchFamily="2" charset="-122"/>
                <a:ea typeface="字魂59号-创粗黑" panose="00000500000000000000"/>
                <a:cs typeface="宋体" panose="02010600030101010101" pitchFamily="2" charset="-122"/>
              </a:rPr>
              <a:t>CCTA</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图像中冠脉腔仅占不到</a:t>
            </a:r>
            <a:r>
              <a:rPr lang="en-US" altLang="zh-CN" sz="1600" b="1" kern="100" dirty="0">
                <a:solidFill>
                  <a:srgbClr val="5E5CA2"/>
                </a:solidFill>
                <a:latin typeface="等线" panose="02010600030101010101" pitchFamily="2" charset="-122"/>
                <a:ea typeface="字魂59号-创粗黑" panose="00000500000000000000"/>
                <a:cs typeface="宋体" panose="02010600030101010101" pitchFamily="2" charset="-122"/>
              </a:rPr>
              <a:t>0.05%</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，这使得分割目标和背景的范围有很大的差异。这些差异造成了类别间的不平衡，使网络对呈少数的类别的分割比较弱。</a:t>
            </a:r>
            <a:endParaRPr lang="zh-CN" altLang="en-US" sz="1600" dirty="0">
              <a:solidFill>
                <a:srgbClr val="5E5CA2"/>
              </a:solidFill>
              <a:ea typeface="字魂59号-创粗黑" panose="00000500000000000000"/>
            </a:endParaRPr>
          </a:p>
        </p:txBody>
      </p:sp>
      <p:pic>
        <p:nvPicPr>
          <p:cNvPr id="5" name="图片 4">
            <a:extLst>
              <a:ext uri="{FF2B5EF4-FFF2-40B4-BE49-F238E27FC236}">
                <a16:creationId xmlns:a16="http://schemas.microsoft.com/office/drawing/2014/main" id="{6F1E9243-8FD9-446C-89E5-CCBCF360A901}"/>
              </a:ext>
            </a:extLst>
          </p:cNvPr>
          <p:cNvPicPr>
            <a:picLocks noChangeAspect="1"/>
          </p:cNvPicPr>
          <p:nvPr/>
        </p:nvPicPr>
        <p:blipFill>
          <a:blip r:embed="rId4"/>
          <a:stretch>
            <a:fillRect/>
          </a:stretch>
        </p:blipFill>
        <p:spPr>
          <a:xfrm>
            <a:off x="7862348" y="3680883"/>
            <a:ext cx="1874519" cy="1888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CB192915-6CC2-428D-96BB-4DF7B3A653E8}"/>
              </a:ext>
            </a:extLst>
          </p:cNvPr>
          <p:cNvPicPr>
            <a:picLocks noChangeAspect="1"/>
          </p:cNvPicPr>
          <p:nvPr/>
        </p:nvPicPr>
        <p:blipFill>
          <a:blip r:embed="rId5"/>
          <a:stretch>
            <a:fillRect/>
          </a:stretch>
        </p:blipFill>
        <p:spPr>
          <a:xfrm>
            <a:off x="2301044" y="1353398"/>
            <a:ext cx="1914121" cy="1918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96A845-B538-426A-88F8-5C3D8DDD6301}"/>
              </a:ext>
            </a:extLst>
          </p:cNvPr>
          <p:cNvPicPr>
            <a:picLocks noChangeAspect="1"/>
          </p:cNvPicPr>
          <p:nvPr/>
        </p:nvPicPr>
        <p:blipFill>
          <a:blip r:embed="rId3"/>
          <a:stretch>
            <a:fillRect/>
          </a:stretch>
        </p:blipFill>
        <p:spPr>
          <a:xfrm>
            <a:off x="21598" y="0"/>
            <a:ext cx="12148804" cy="6858000"/>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设计目标</a:t>
            </a: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35" name="组合 134"/>
          <p:cNvGrpSpPr/>
          <p:nvPr/>
        </p:nvGrpSpPr>
        <p:grpSpPr>
          <a:xfrm>
            <a:off x="0" y="3255567"/>
            <a:ext cx="9964101" cy="1548678"/>
            <a:chOff x="0" y="2076709"/>
            <a:chExt cx="7670858" cy="1351424"/>
          </a:xfrm>
        </p:grpSpPr>
        <p:sp>
          <p:nvSpPr>
            <p:cNvPr id="151" name="Freeform: Shape 21"/>
            <p:cNvSpPr/>
            <p:nvPr/>
          </p:nvSpPr>
          <p:spPr>
            <a:xfrm>
              <a:off x="0" y="2076709"/>
              <a:ext cx="7670858" cy="1351424"/>
            </a:xfrm>
            <a:custGeom>
              <a:avLst/>
              <a:gdLst/>
              <a:ahLst/>
              <a:cxnLst>
                <a:cxn ang="0">
                  <a:pos x="wd2" y="hd2"/>
                </a:cxn>
                <a:cxn ang="5400000">
                  <a:pos x="wd2" y="hd2"/>
                </a:cxn>
                <a:cxn ang="10800000">
                  <a:pos x="wd2" y="hd2"/>
                </a:cxn>
                <a:cxn ang="16200000">
                  <a:pos x="wd2" y="hd2"/>
                </a:cxn>
              </a:cxnLst>
              <a:rect l="0" t="0" r="r" b="b"/>
              <a:pathLst>
                <a:path w="21600" h="21554" extrusionOk="0">
                  <a:moveTo>
                    <a:pt x="4816" y="1"/>
                  </a:moveTo>
                  <a:cubicBezTo>
                    <a:pt x="3131" y="-46"/>
                    <a:pt x="1481" y="1187"/>
                    <a:pt x="5" y="3399"/>
                  </a:cubicBezTo>
                  <a:lnTo>
                    <a:pt x="0" y="21554"/>
                  </a:lnTo>
                  <a:cubicBezTo>
                    <a:pt x="1109" y="15102"/>
                    <a:pt x="2649" y="10604"/>
                    <a:pt x="4369" y="8786"/>
                  </a:cubicBezTo>
                  <a:cubicBezTo>
                    <a:pt x="6694" y="6332"/>
                    <a:pt x="9069" y="8974"/>
                    <a:pt x="11416" y="10696"/>
                  </a:cubicBezTo>
                  <a:cubicBezTo>
                    <a:pt x="12629" y="11585"/>
                    <a:pt x="13851" y="12212"/>
                    <a:pt x="15078" y="12231"/>
                  </a:cubicBezTo>
                  <a:cubicBezTo>
                    <a:pt x="17128" y="12264"/>
                    <a:pt x="19207" y="10216"/>
                    <a:pt x="20976" y="5372"/>
                  </a:cubicBezTo>
                  <a:cubicBezTo>
                    <a:pt x="21195" y="4774"/>
                    <a:pt x="21393" y="4037"/>
                    <a:pt x="21600" y="3376"/>
                  </a:cubicBezTo>
                  <a:lnTo>
                    <a:pt x="21600" y="3296"/>
                  </a:lnTo>
                  <a:cubicBezTo>
                    <a:pt x="21303" y="3964"/>
                    <a:pt x="20992" y="4545"/>
                    <a:pt x="20680" y="5071"/>
                  </a:cubicBezTo>
                  <a:cubicBezTo>
                    <a:pt x="19230" y="7511"/>
                    <a:pt x="17709" y="9115"/>
                    <a:pt x="16147" y="9417"/>
                  </a:cubicBezTo>
                  <a:cubicBezTo>
                    <a:pt x="14053" y="9823"/>
                    <a:pt x="12715" y="7258"/>
                    <a:pt x="11190" y="5181"/>
                  </a:cubicBezTo>
                  <a:cubicBezTo>
                    <a:pt x="9396" y="2740"/>
                    <a:pt x="7477" y="581"/>
                    <a:pt x="5539" y="101"/>
                  </a:cubicBezTo>
                  <a:cubicBezTo>
                    <a:pt x="5298" y="41"/>
                    <a:pt x="5056" y="8"/>
                    <a:pt x="4816" y="1"/>
                  </a:cubicBezTo>
                  <a:close/>
                </a:path>
              </a:pathLst>
            </a:custGeom>
            <a:solidFill>
              <a:schemeClr val="bg2">
                <a:lumMod val="9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2" name="Freeform: Shape 23"/>
            <p:cNvSpPr/>
            <p:nvPr/>
          </p:nvSpPr>
          <p:spPr>
            <a:xfrm rot="10800000" flipH="1">
              <a:off x="4687664" y="2135981"/>
              <a:ext cx="1466029" cy="415654"/>
            </a:xfrm>
            <a:custGeom>
              <a:avLst/>
              <a:gdLst/>
              <a:ahLst/>
              <a:cxnLst>
                <a:cxn ang="0">
                  <a:pos x="wd2" y="hd2"/>
                </a:cxn>
                <a:cxn ang="5400000">
                  <a:pos x="wd2" y="hd2"/>
                </a:cxn>
                <a:cxn ang="10800000">
                  <a:pos x="wd2" y="hd2"/>
                </a:cxn>
                <a:cxn ang="16200000">
                  <a:pos x="wd2" y="hd2"/>
                </a:cxn>
              </a:cxnLst>
              <a:rect l="0" t="0" r="r" b="b"/>
              <a:pathLst>
                <a:path w="21600" h="21498" extrusionOk="0">
                  <a:moveTo>
                    <a:pt x="3946" y="0"/>
                  </a:moveTo>
                  <a:lnTo>
                    <a:pt x="0" y="3319"/>
                  </a:lnTo>
                  <a:cubicBezTo>
                    <a:pt x="1053" y="6000"/>
                    <a:pt x="2601" y="9469"/>
                    <a:pt x="4417" y="12351"/>
                  </a:cubicBezTo>
                  <a:cubicBezTo>
                    <a:pt x="7113" y="16632"/>
                    <a:pt x="9944" y="18906"/>
                    <a:pt x="12783" y="20223"/>
                  </a:cubicBezTo>
                  <a:cubicBezTo>
                    <a:pt x="14166" y="20865"/>
                    <a:pt x="15556" y="21284"/>
                    <a:pt x="16951" y="21434"/>
                  </a:cubicBezTo>
                  <a:cubicBezTo>
                    <a:pt x="18502" y="21600"/>
                    <a:pt x="20053" y="21443"/>
                    <a:pt x="21600" y="20959"/>
                  </a:cubicBezTo>
                  <a:lnTo>
                    <a:pt x="21568" y="20547"/>
                  </a:lnTo>
                  <a:cubicBezTo>
                    <a:pt x="20119" y="20362"/>
                    <a:pt x="16673" y="19195"/>
                    <a:pt x="12893" y="15491"/>
                  </a:cubicBezTo>
                  <a:cubicBezTo>
                    <a:pt x="9808" y="12469"/>
                    <a:pt x="6568" y="7945"/>
                    <a:pt x="3946"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3" name="Freeform: Shape 22"/>
            <p:cNvSpPr/>
            <p:nvPr/>
          </p:nvSpPr>
          <p:spPr>
            <a:xfrm>
              <a:off x="5932132" y="2794214"/>
              <a:ext cx="1738726" cy="475637"/>
            </a:xfrm>
            <a:custGeom>
              <a:avLst/>
              <a:gdLst/>
              <a:ahLst/>
              <a:cxnLst>
                <a:cxn ang="0">
                  <a:pos x="wd2" y="hd2"/>
                </a:cxn>
                <a:cxn ang="5400000">
                  <a:pos x="wd2" y="hd2"/>
                </a:cxn>
                <a:cxn ang="10800000">
                  <a:pos x="wd2" y="hd2"/>
                </a:cxn>
                <a:cxn ang="16200000">
                  <a:pos x="wd2" y="hd2"/>
                </a:cxn>
              </a:cxnLst>
              <a:rect l="0" t="0" r="r" b="b"/>
              <a:pathLst>
                <a:path w="21600" h="19875" extrusionOk="0">
                  <a:moveTo>
                    <a:pt x="3081" y="0"/>
                  </a:moveTo>
                  <a:lnTo>
                    <a:pt x="0" y="1084"/>
                  </a:lnTo>
                  <a:cubicBezTo>
                    <a:pt x="1009" y="3651"/>
                    <a:pt x="3269" y="9083"/>
                    <a:pt x="6411" y="13330"/>
                  </a:cubicBezTo>
                  <a:cubicBezTo>
                    <a:pt x="11171" y="19763"/>
                    <a:pt x="16496" y="21600"/>
                    <a:pt x="21600" y="18190"/>
                  </a:cubicBezTo>
                  <a:lnTo>
                    <a:pt x="21600" y="18076"/>
                  </a:lnTo>
                  <a:cubicBezTo>
                    <a:pt x="20877" y="18184"/>
                    <a:pt x="17615" y="18411"/>
                    <a:pt x="13876" y="16276"/>
                  </a:cubicBezTo>
                  <a:cubicBezTo>
                    <a:pt x="10044" y="14088"/>
                    <a:pt x="5727" y="9423"/>
                    <a:pt x="3081"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136" name="组合 135"/>
          <p:cNvGrpSpPr/>
          <p:nvPr/>
        </p:nvGrpSpPr>
        <p:grpSpPr>
          <a:xfrm>
            <a:off x="7778781" y="1643288"/>
            <a:ext cx="2181037" cy="2319208"/>
            <a:chOff x="5988050" y="669784"/>
            <a:chExt cx="1679070" cy="2023813"/>
          </a:xfrm>
        </p:grpSpPr>
        <p:sp>
          <p:nvSpPr>
            <p:cNvPr id="147" name="Rectangle 29"/>
            <p:cNvSpPr/>
            <p:nvPr/>
          </p:nvSpPr>
          <p:spPr>
            <a:xfrm>
              <a:off x="598805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E5CA2"/>
                  </a:solidFill>
                  <a:latin typeface="字魂59号-创粗黑" panose="00000500000000000000" pitchFamily="2" charset="-122"/>
                  <a:ea typeface="字魂59号-创粗黑" panose="00000500000000000000" pitchFamily="2" charset="-122"/>
                  <a:cs typeface="+mn-ea"/>
                  <a:sym typeface="+mn-lt"/>
                </a:rPr>
                <a:t>防止分割结果的断裂</a:t>
              </a:r>
            </a:p>
          </p:txBody>
        </p:sp>
        <p:sp>
          <p:nvSpPr>
            <p:cNvPr id="148" name="Rectangle 30"/>
            <p:cNvSpPr/>
            <p:nvPr/>
          </p:nvSpPr>
          <p:spPr>
            <a:xfrm>
              <a:off x="5988050"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5">
                      <a:lumMod val="100000"/>
                    </a:schemeClr>
                  </a:solidFill>
                  <a:latin typeface="字魂59号-创粗黑" panose="00000500000000000000" pitchFamily="2" charset="-122"/>
                  <a:ea typeface="字魂59号-创粗黑" panose="00000500000000000000" pitchFamily="2" charset="-122"/>
                  <a:cs typeface="+mn-ea"/>
                  <a:sym typeface="+mn-lt"/>
                </a:rPr>
                <a:t>分割结果一致性</a:t>
              </a:r>
            </a:p>
          </p:txBody>
        </p:sp>
        <p:sp>
          <p:nvSpPr>
            <p:cNvPr id="149" name="Freeform: Shape 15"/>
            <p:cNvSpPr/>
            <p:nvPr/>
          </p:nvSpPr>
          <p:spPr>
            <a:xfrm>
              <a:off x="6238868" y="148552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5470" y="4262"/>
                    <a:pt x="9851" y="1579"/>
                    <a:pt x="15329" y="451"/>
                  </a:cubicBezTo>
                  <a:cubicBezTo>
                    <a:pt x="16353" y="240"/>
                    <a:pt x="17378" y="90"/>
                    <a:pt x="18399" y="0"/>
                  </a:cubicBezTo>
                  <a:cubicBezTo>
                    <a:pt x="18805" y="705"/>
                    <a:pt x="19143" y="1442"/>
                    <a:pt x="19410" y="2209"/>
                  </a:cubicBezTo>
                  <a:cubicBezTo>
                    <a:pt x="20840" y="6312"/>
                    <a:pt x="19916" y="10483"/>
                    <a:pt x="17263" y="13911"/>
                  </a:cubicBezTo>
                  <a:cubicBezTo>
                    <a:pt x="14610" y="17338"/>
                    <a:pt x="10229" y="20021"/>
                    <a:pt x="4751" y="21149"/>
                  </a:cubicBezTo>
                  <a:cubicBezTo>
                    <a:pt x="3727" y="21360"/>
                    <a:pt x="2702" y="21510"/>
                    <a:pt x="1681" y="21600"/>
                  </a:cubicBezTo>
                  <a:cubicBezTo>
                    <a:pt x="1275" y="20895"/>
                    <a:pt x="937" y="20158"/>
                    <a:pt x="670" y="19391"/>
                  </a:cubicBezTo>
                  <a:cubicBezTo>
                    <a:pt x="-760" y="15289"/>
                    <a:pt x="164" y="11117"/>
                    <a:pt x="2817" y="7689"/>
                  </a:cubicBezTo>
                  <a:close/>
                </a:path>
              </a:pathLst>
            </a:custGeom>
            <a:solidFill>
              <a:schemeClr val="accent5">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0" name="Rectangle 16"/>
            <p:cNvSpPr/>
            <p:nvPr/>
          </p:nvSpPr>
          <p:spPr>
            <a:xfrm rot="18000000">
              <a:off x="6154900" y="2012160"/>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分割结果一致性</a:t>
              </a:r>
            </a:p>
          </p:txBody>
        </p:sp>
      </p:grpSp>
      <p:sp>
        <p:nvSpPr>
          <p:cNvPr id="143" name="Rectangle 33"/>
          <p:cNvSpPr/>
          <p:nvPr/>
        </p:nvSpPr>
        <p:spPr>
          <a:xfrm>
            <a:off x="6849962" y="5784788"/>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268A5"/>
                </a:solidFill>
                <a:latin typeface="字魂59号-创粗黑" panose="00000500000000000000" pitchFamily="2" charset="-122"/>
                <a:ea typeface="字魂59号-创粗黑" panose="00000500000000000000" pitchFamily="2" charset="-122"/>
                <a:cs typeface="+mn-ea"/>
                <a:sym typeface="+mn-lt"/>
              </a:rPr>
              <a:t>尽量避免误分割肺静脉</a:t>
            </a:r>
          </a:p>
        </p:txBody>
      </p:sp>
      <p:sp>
        <p:nvSpPr>
          <p:cNvPr id="144" name="Rectangle 34"/>
          <p:cNvSpPr/>
          <p:nvPr/>
        </p:nvSpPr>
        <p:spPr>
          <a:xfrm>
            <a:off x="6849962" y="5554552"/>
            <a:ext cx="1739838" cy="191865"/>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4">
                    <a:lumMod val="100000"/>
                  </a:schemeClr>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45" name="Freeform: Shape 13"/>
          <p:cNvSpPr/>
          <p:nvPr/>
        </p:nvSpPr>
        <p:spPr>
          <a:xfrm>
            <a:off x="6848228" y="3929270"/>
            <a:ext cx="1152066" cy="1309474"/>
          </a:xfrm>
          <a:custGeom>
            <a:avLst/>
            <a:gdLst/>
            <a:ahLst/>
            <a:cxnLst>
              <a:cxn ang="0">
                <a:pos x="wd2" y="hd2"/>
              </a:cxn>
              <a:cxn ang="5400000">
                <a:pos x="wd2" y="hd2"/>
              </a:cxn>
              <a:cxn ang="10800000">
                <a:pos x="wd2" y="hd2"/>
              </a:cxn>
              <a:cxn ang="16200000">
                <a:pos x="wd2" y="hd2"/>
              </a:cxn>
            </a:cxnLst>
            <a:rect l="0" t="0" r="r" b="b"/>
            <a:pathLst>
              <a:path w="20347" h="21600" extrusionOk="0">
                <a:moveTo>
                  <a:pt x="16713" y="7027"/>
                </a:moveTo>
                <a:cubicBezTo>
                  <a:pt x="13800" y="3600"/>
                  <a:pt x="9323" y="1075"/>
                  <a:pt x="3973" y="264"/>
                </a:cubicBezTo>
                <a:cubicBezTo>
                  <a:pt x="2973" y="112"/>
                  <a:pt x="1980" y="25"/>
                  <a:pt x="996" y="0"/>
                </a:cubicBezTo>
                <a:cubicBezTo>
                  <a:pt x="688" y="770"/>
                  <a:pt x="448" y="1569"/>
                  <a:pt x="279" y="2396"/>
                </a:cubicBezTo>
                <a:cubicBezTo>
                  <a:pt x="-626" y="6815"/>
                  <a:pt x="722" y="11145"/>
                  <a:pt x="3635" y="14573"/>
                </a:cubicBezTo>
                <a:cubicBezTo>
                  <a:pt x="6548" y="18000"/>
                  <a:pt x="11025" y="20525"/>
                  <a:pt x="16375" y="21336"/>
                </a:cubicBezTo>
                <a:cubicBezTo>
                  <a:pt x="17375" y="21488"/>
                  <a:pt x="18368" y="21575"/>
                  <a:pt x="19352" y="21600"/>
                </a:cubicBezTo>
                <a:cubicBezTo>
                  <a:pt x="19660" y="20830"/>
                  <a:pt x="19900" y="20031"/>
                  <a:pt x="20069" y="19204"/>
                </a:cubicBezTo>
                <a:cubicBezTo>
                  <a:pt x="20974" y="14785"/>
                  <a:pt x="19626" y="10455"/>
                  <a:pt x="16713" y="7027"/>
                </a:cubicBezTo>
                <a:close/>
              </a:path>
            </a:pathLst>
          </a:custGeom>
          <a:solidFill>
            <a:schemeClr val="accent4">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6" name="Rectangle 14"/>
          <p:cNvSpPr/>
          <p:nvPr/>
        </p:nvSpPr>
        <p:spPr>
          <a:xfrm rot="3300000">
            <a:off x="6815933" y="4437399"/>
            <a:ext cx="1152507"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39" name="Rectangle 35"/>
          <p:cNvSpPr/>
          <p:nvPr/>
        </p:nvSpPr>
        <p:spPr>
          <a:xfrm>
            <a:off x="4292821" y="5784787"/>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178AA1"/>
                </a:solidFill>
                <a:latin typeface="字魂59号-创粗黑" panose="00000500000000000000" pitchFamily="2" charset="-122"/>
                <a:ea typeface="字魂59号-创粗黑" panose="00000500000000000000" pitchFamily="2" charset="-122"/>
                <a:cs typeface="+mn-ea"/>
                <a:sym typeface="+mn-lt"/>
              </a:rPr>
              <a:t>充分利用样本信息</a:t>
            </a:r>
          </a:p>
        </p:txBody>
      </p:sp>
      <p:sp>
        <p:nvSpPr>
          <p:cNvPr id="140" name="Rectangle 36"/>
          <p:cNvSpPr/>
          <p:nvPr/>
        </p:nvSpPr>
        <p:spPr>
          <a:xfrm>
            <a:off x="4292821" y="5554559"/>
            <a:ext cx="1739838" cy="191864"/>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全</a:t>
            </a:r>
            <a:r>
              <a:rPr lang="en-US" altLang="zh-CN"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a:t>
            </a:r>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弱监督结合</a:t>
            </a:r>
          </a:p>
        </p:txBody>
      </p:sp>
      <p:sp>
        <p:nvSpPr>
          <p:cNvPr id="141" name="Freeform: Shape 11"/>
          <p:cNvSpPr/>
          <p:nvPr/>
        </p:nvSpPr>
        <p:spPr>
          <a:xfrm>
            <a:off x="4421440" y="3549196"/>
            <a:ext cx="1088239" cy="1384402"/>
          </a:xfrm>
          <a:custGeom>
            <a:avLst/>
            <a:gdLst/>
            <a:ahLst/>
            <a:cxnLst>
              <a:cxn ang="0">
                <a:pos x="wd2" y="hd2"/>
              </a:cxn>
              <a:cxn ang="5400000">
                <a:pos x="wd2" y="hd2"/>
              </a:cxn>
              <a:cxn ang="10800000">
                <a:pos x="wd2" y="hd2"/>
              </a:cxn>
              <a:cxn ang="16200000">
                <a:pos x="wd2" y="hd2"/>
              </a:cxn>
            </a:cxnLst>
            <a:rect l="0" t="0" r="r" b="b"/>
            <a:pathLst>
              <a:path w="20080" h="21600" extrusionOk="0">
                <a:moveTo>
                  <a:pt x="17263" y="7689"/>
                </a:moveTo>
                <a:cubicBezTo>
                  <a:pt x="14610" y="4262"/>
                  <a:pt x="10229" y="1579"/>
                  <a:pt x="4751" y="451"/>
                </a:cubicBezTo>
                <a:cubicBezTo>
                  <a:pt x="3727" y="240"/>
                  <a:pt x="2702" y="90"/>
                  <a:pt x="1681" y="0"/>
                </a:cubicBezTo>
                <a:cubicBezTo>
                  <a:pt x="1275" y="705"/>
                  <a:pt x="937" y="1442"/>
                  <a:pt x="670" y="2209"/>
                </a:cubicBezTo>
                <a:cubicBezTo>
                  <a:pt x="-760" y="6312"/>
                  <a:pt x="164" y="10483"/>
                  <a:pt x="2817" y="13911"/>
                </a:cubicBezTo>
                <a:cubicBezTo>
                  <a:pt x="5470" y="17338"/>
                  <a:pt x="9851" y="20021"/>
                  <a:pt x="15329" y="21149"/>
                </a:cubicBezTo>
                <a:cubicBezTo>
                  <a:pt x="16353" y="21360"/>
                  <a:pt x="17378" y="21510"/>
                  <a:pt x="18399" y="21600"/>
                </a:cubicBezTo>
                <a:cubicBezTo>
                  <a:pt x="18805" y="20895"/>
                  <a:pt x="19143" y="20158"/>
                  <a:pt x="19410" y="19391"/>
                </a:cubicBezTo>
                <a:cubicBezTo>
                  <a:pt x="20840" y="15289"/>
                  <a:pt x="19916" y="11117"/>
                  <a:pt x="17263" y="7689"/>
                </a:cubicBezTo>
                <a:close/>
              </a:path>
            </a:pathLst>
          </a:custGeom>
          <a:solidFill>
            <a:schemeClr val="accent2">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2" name="Rectangle 12"/>
          <p:cNvSpPr/>
          <p:nvPr/>
        </p:nvSpPr>
        <p:spPr>
          <a:xfrm rot="3600000">
            <a:off x="4354508" y="4122115"/>
            <a:ext cx="1152505"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全</a:t>
            </a:r>
            <a:r>
              <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rPr>
              <a:t>/</a:t>
            </a: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弱监督结合</a:t>
            </a:r>
          </a:p>
        </p:txBody>
      </p:sp>
      <p:grpSp>
        <p:nvGrpSpPr>
          <p:cNvPr id="134" name="组合 133"/>
          <p:cNvGrpSpPr/>
          <p:nvPr/>
        </p:nvGrpSpPr>
        <p:grpSpPr>
          <a:xfrm>
            <a:off x="2994123" y="1564222"/>
            <a:ext cx="2181037" cy="2257863"/>
            <a:chOff x="1812810" y="600789"/>
            <a:chExt cx="1679070" cy="1970282"/>
          </a:xfrm>
        </p:grpSpPr>
        <p:sp>
          <p:nvSpPr>
            <p:cNvPr id="154" name="Rectangle 37"/>
            <p:cNvSpPr/>
            <p:nvPr/>
          </p:nvSpPr>
          <p:spPr>
            <a:xfrm>
              <a:off x="181281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276AA"/>
                  </a:solidFill>
                  <a:latin typeface="字魂59号-创粗黑" panose="00000500000000000000" pitchFamily="2" charset="-122"/>
                  <a:ea typeface="字魂59号-创粗黑" panose="00000500000000000000" pitchFamily="2" charset="-122"/>
                  <a:cs typeface="+mn-ea"/>
                  <a:sym typeface="+mn-lt"/>
                </a:rPr>
                <a:t>部分样本缺少标签</a:t>
              </a:r>
            </a:p>
          </p:txBody>
        </p:sp>
        <p:sp>
          <p:nvSpPr>
            <p:cNvPr id="155" name="Rectangle 38"/>
            <p:cNvSpPr/>
            <p:nvPr/>
          </p:nvSpPr>
          <p:spPr>
            <a:xfrm>
              <a:off x="1821739" y="600789"/>
              <a:ext cx="1483504" cy="314056"/>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lumMod val="100000"/>
                    </a:schemeClr>
                  </a:solidFill>
                  <a:latin typeface="字魂59号-创粗黑" panose="00000500000000000000" pitchFamily="2" charset="-122"/>
                  <a:ea typeface="字魂59号-创粗黑" panose="00000500000000000000" pitchFamily="2" charset="-122"/>
                  <a:cs typeface="+mn-ea"/>
                  <a:sym typeface="+mn-lt"/>
                </a:rPr>
                <a:t>少标签</a:t>
              </a:r>
            </a:p>
          </p:txBody>
        </p:sp>
        <p:sp>
          <p:nvSpPr>
            <p:cNvPr id="156" name="Freeform: Shape 17"/>
            <p:cNvSpPr/>
            <p:nvPr/>
          </p:nvSpPr>
          <p:spPr>
            <a:xfrm>
              <a:off x="1821739" y="1362999"/>
              <a:ext cx="837780" cy="1208072"/>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1">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7" name="Rectangle 18"/>
            <p:cNvSpPr/>
            <p:nvPr/>
          </p:nvSpPr>
          <p:spPr>
            <a:xfrm rot="18024621">
              <a:off x="1737480" y="1883276"/>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少标签</a:t>
              </a:r>
            </a:p>
          </p:txBody>
        </p:sp>
      </p:grpSp>
      <p:grpSp>
        <p:nvGrpSpPr>
          <p:cNvPr id="133" name="组合 132"/>
          <p:cNvGrpSpPr/>
          <p:nvPr/>
        </p:nvGrpSpPr>
        <p:grpSpPr>
          <a:xfrm>
            <a:off x="5388587" y="1643288"/>
            <a:ext cx="2181037" cy="2184753"/>
            <a:chOff x="3902293" y="669784"/>
            <a:chExt cx="1679070" cy="1906483"/>
          </a:xfrm>
        </p:grpSpPr>
        <p:sp>
          <p:nvSpPr>
            <p:cNvPr id="158" name="Rectangle 31"/>
            <p:cNvSpPr/>
            <p:nvPr/>
          </p:nvSpPr>
          <p:spPr>
            <a:xfrm>
              <a:off x="3902293"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0A693"/>
                  </a:solidFill>
                  <a:latin typeface="字魂59号-创粗黑" panose="00000500000000000000" pitchFamily="2" charset="-122"/>
                  <a:ea typeface="字魂59号-创粗黑" panose="00000500000000000000" pitchFamily="2" charset="-122"/>
                  <a:cs typeface="+mn-ea"/>
                  <a:sym typeface="+mn-lt"/>
                </a:rPr>
                <a:t>设计独特的网络适应需求</a:t>
              </a:r>
            </a:p>
          </p:txBody>
        </p:sp>
        <p:sp>
          <p:nvSpPr>
            <p:cNvPr id="159" name="Rectangle 32"/>
            <p:cNvSpPr/>
            <p:nvPr/>
          </p:nvSpPr>
          <p:spPr>
            <a:xfrm>
              <a:off x="3902293"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考生</a:t>
              </a:r>
              <a:r>
                <a:rPr lang="en-US" altLang="zh-CN"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a:t>
              </a:r>
              <a:r>
                <a:rPr lang="zh-CN" altLang="en-US"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考官网络</a:t>
              </a:r>
            </a:p>
          </p:txBody>
        </p:sp>
        <p:sp>
          <p:nvSpPr>
            <p:cNvPr id="160" name="Freeform: Shape 19"/>
            <p:cNvSpPr/>
            <p:nvPr/>
          </p:nvSpPr>
          <p:spPr>
            <a:xfrm>
              <a:off x="4149014" y="136819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3">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61" name="Rectangle 20"/>
            <p:cNvSpPr/>
            <p:nvPr/>
          </p:nvSpPr>
          <p:spPr>
            <a:xfrm rot="18000000">
              <a:off x="4069237" y="1883276"/>
              <a:ext cx="1005714"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考生</a:t>
              </a:r>
              <a:r>
                <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rPr>
                <a:t>-</a:t>
              </a: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考官网络</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a:extLst>
              <a:ext uri="{FF2B5EF4-FFF2-40B4-BE49-F238E27FC236}">
                <a16:creationId xmlns:a16="http://schemas.microsoft.com/office/drawing/2014/main" id="{F3C9764B-ABC5-49E5-BCA3-4751F9F69EAF}"/>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91" name="图片 90">
            <a:extLst>
              <a:ext uri="{FF2B5EF4-FFF2-40B4-BE49-F238E27FC236}">
                <a16:creationId xmlns:a16="http://schemas.microsoft.com/office/drawing/2014/main" id="{E6416F46-871A-472A-8963-73228ABC6F8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sp>
        <p:nvSpPr>
          <p:cNvPr id="30" name="矩形 29">
            <a:extLst>
              <a:ext uri="{FF2B5EF4-FFF2-40B4-BE49-F238E27FC236}">
                <a16:creationId xmlns:a16="http://schemas.microsoft.com/office/drawing/2014/main" id="{2D9DCA51-2D13-4069-903E-05E3EB85FCDE}"/>
              </a:ext>
            </a:extLst>
          </p:cNvPr>
          <p:cNvSpPr/>
          <p:nvPr/>
        </p:nvSpPr>
        <p:spPr>
          <a:xfrm flipV="1">
            <a:off x="5158800" y="89640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9" name="组合 8">
            <a:extLst>
              <a:ext uri="{FF2B5EF4-FFF2-40B4-BE49-F238E27FC236}">
                <a16:creationId xmlns:a16="http://schemas.microsoft.com/office/drawing/2014/main" id="{C333DE3B-4617-4D55-AFA4-A285A8C57D54}"/>
              </a:ext>
            </a:extLst>
          </p:cNvPr>
          <p:cNvGrpSpPr/>
          <p:nvPr/>
        </p:nvGrpSpPr>
        <p:grpSpPr>
          <a:xfrm>
            <a:off x="7033202" y="1361158"/>
            <a:ext cx="5360509" cy="2381666"/>
            <a:chOff x="1370091" y="1246751"/>
            <a:chExt cx="9823350" cy="4364499"/>
          </a:xfrm>
        </p:grpSpPr>
        <p:sp>
          <p:nvSpPr>
            <p:cNvPr id="45" name="矩形 44"/>
            <p:cNvSpPr/>
            <p:nvPr/>
          </p:nvSpPr>
          <p:spPr>
            <a:xfrm rot="10800000" flipV="1">
              <a:off x="7286518" y="1946343"/>
              <a:ext cx="3906923" cy="276999"/>
            </a:xfrm>
            <a:prstGeom prst="rect">
              <a:avLst/>
            </a:prstGeom>
            <a:noFill/>
          </p:spPr>
          <p:txBody>
            <a:bodyPr wrap="square" lIns="91440" tIns="45720" rIns="91440" bIns="45720">
              <a:spAutoFit/>
            </a:bodyPr>
            <a:lstStyle/>
            <a:p>
              <a:pPr algn="ctr"/>
              <a:r>
                <a:rPr lang="zh-CN" altLang="en-US" sz="1200" dirty="0">
                  <a:ln w="0"/>
                  <a:solidFill>
                    <a:srgbClr val="5E5CA2"/>
                  </a:solidFill>
                  <a:ea typeface="字魂59号-创粗黑" panose="00000500000000000000"/>
                </a:rPr>
                <a:t>特征图 </a:t>
              </a:r>
              <a:r>
                <a:rPr lang="en-US" altLang="zh-CN" sz="1200" dirty="0">
                  <a:ln w="0"/>
                  <a:solidFill>
                    <a:srgbClr val="5E5CA2"/>
                  </a:solidFill>
                  <a:ea typeface="字魂59号-创粗黑" panose="00000500000000000000"/>
                </a:rPr>
                <a:t>y</a:t>
              </a:r>
              <a:r>
                <a:rPr lang="en-US" altLang="zh-CN" sz="1000" dirty="0">
                  <a:ln w="0"/>
                  <a:solidFill>
                    <a:srgbClr val="5E5CA2"/>
                  </a:solidFill>
                  <a:ea typeface="字魂59号-创粗黑" panose="00000500000000000000"/>
                </a:rPr>
                <a:t>3</a:t>
              </a:r>
              <a:r>
                <a:rPr lang="en-US" altLang="zh-CN" sz="1200" dirty="0">
                  <a:ln w="0"/>
                  <a:solidFill>
                    <a:srgbClr val="5E5CA2"/>
                  </a:solidFill>
                  <a:ea typeface="字魂59号-创粗黑" panose="00000500000000000000"/>
                </a:rPr>
                <a:t>’</a:t>
              </a:r>
              <a:endParaRPr lang="en-US" altLang="zh-CN" sz="1200" b="0" cap="none" spc="0" dirty="0">
                <a:ln w="0"/>
                <a:solidFill>
                  <a:srgbClr val="5E5CA2"/>
                </a:solidFill>
                <a:ea typeface="字魂59号-创粗黑" panose="00000500000000000000"/>
              </a:endParaRPr>
            </a:p>
          </p:txBody>
        </p:sp>
        <p:grpSp>
          <p:nvGrpSpPr>
            <p:cNvPr id="8" name="组合 7">
              <a:extLst>
                <a:ext uri="{FF2B5EF4-FFF2-40B4-BE49-F238E27FC236}">
                  <a16:creationId xmlns:a16="http://schemas.microsoft.com/office/drawing/2014/main" id="{C09705DD-E85A-45DD-B052-B79885A964D7}"/>
                </a:ext>
              </a:extLst>
            </p:cNvPr>
            <p:cNvGrpSpPr/>
            <p:nvPr/>
          </p:nvGrpSpPr>
          <p:grpSpPr>
            <a:xfrm>
              <a:off x="1370091" y="1246751"/>
              <a:ext cx="8642327" cy="4364499"/>
              <a:chOff x="1370091" y="1246751"/>
              <a:chExt cx="8642327" cy="4364499"/>
            </a:xfrm>
          </p:grpSpPr>
          <p:grpSp>
            <p:nvGrpSpPr>
              <p:cNvPr id="2" name="组合 1">
                <a:extLst>
                  <a:ext uri="{FF2B5EF4-FFF2-40B4-BE49-F238E27FC236}">
                    <a16:creationId xmlns:a16="http://schemas.microsoft.com/office/drawing/2014/main" id="{A13BAA84-7425-4B67-A5E1-05E9547E4BF7}"/>
                  </a:ext>
                </a:extLst>
              </p:cNvPr>
              <p:cNvGrpSpPr/>
              <p:nvPr/>
            </p:nvGrpSpPr>
            <p:grpSpPr>
              <a:xfrm>
                <a:off x="5006183" y="2199600"/>
                <a:ext cx="2179634" cy="2247142"/>
                <a:chOff x="5048837" y="2239270"/>
                <a:chExt cx="2179634" cy="2247142"/>
              </a:xfrm>
            </p:grpSpPr>
            <p:sp>
              <p:nvSpPr>
                <p:cNvPr id="4" name="矩形 3"/>
                <p:cNvSpPr/>
                <p:nvPr/>
              </p:nvSpPr>
              <p:spPr>
                <a:xfrm>
                  <a:off x="5048837" y="2239270"/>
                  <a:ext cx="2179634" cy="2247142"/>
                </a:xfrm>
                <a:prstGeom prst="rect">
                  <a:avLst/>
                </a:prstGeom>
                <a:noFill/>
                <a:ln w="25400">
                  <a:solidFill>
                    <a:srgbClr val="5E5C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05844" y="3028920"/>
                  <a:ext cx="265620" cy="6572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p:cNvSpPr/>
                <p:nvPr/>
              </p:nvSpPr>
              <p:spPr>
                <a:xfrm>
                  <a:off x="5616605"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3" name="矩形 22"/>
                <p:cNvSpPr/>
                <p:nvPr/>
              </p:nvSpPr>
              <p:spPr>
                <a:xfrm>
                  <a:off x="6395083"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4" name="矩形 23"/>
                <p:cNvSpPr/>
                <p:nvPr/>
              </p:nvSpPr>
              <p:spPr>
                <a:xfrm>
                  <a:off x="5211127"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5" name="矩形 24"/>
                <p:cNvSpPr/>
                <p:nvPr/>
              </p:nvSpPr>
              <p:spPr>
                <a:xfrm>
                  <a:off x="6821714"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cxnSp>
            <p:nvCxnSpPr>
              <p:cNvPr id="35" name="直接箭头连接符 34"/>
              <p:cNvCxnSpPr/>
              <p:nvPr/>
            </p:nvCxnSpPr>
            <p:spPr>
              <a:xfrm>
                <a:off x="7416184" y="3357532"/>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346847" y="2455035"/>
                <a:ext cx="1665571" cy="1815600"/>
              </a:xfrm>
              <a:prstGeom prst="flowChartDocumen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8191372" y="2655778"/>
                <a:ext cx="1627761" cy="1605152"/>
              </a:xfrm>
              <a:prstGeom prst="rect">
                <a:avLst/>
              </a:prstGeom>
            </p:spPr>
          </p:pic>
          <p:sp>
            <p:nvSpPr>
              <p:cNvPr id="28" name="矩形 27">
                <a:extLst>
                  <a:ext uri="{FF2B5EF4-FFF2-40B4-BE49-F238E27FC236}">
                    <a16:creationId xmlns:a16="http://schemas.microsoft.com/office/drawing/2014/main" id="{BAF6E4AD-1B6E-4D4A-B4C9-1B96EB6F7C0E}"/>
                  </a:ext>
                </a:extLst>
              </p:cNvPr>
              <p:cNvSpPr/>
              <p:nvPr/>
            </p:nvSpPr>
            <p:spPr>
              <a:xfrm rot="10800000" flipV="1">
                <a:off x="4778016" y="1687149"/>
                <a:ext cx="2635968" cy="276999"/>
              </a:xfrm>
              <a:prstGeom prst="rect">
                <a:avLst/>
              </a:prstGeom>
              <a:noFill/>
            </p:spPr>
            <p:txBody>
              <a:bodyPr wrap="square" lIns="91440" tIns="45720" rIns="91440" bIns="45720">
                <a:spAutoFit/>
              </a:bodyPr>
              <a:lstStyle/>
              <a:p>
                <a:pPr algn="ctr"/>
                <a:r>
                  <a:rPr lang="zh-CN" altLang="en-US" sz="1200" b="0" cap="none" spc="0" dirty="0">
                    <a:ln w="0"/>
                    <a:solidFill>
                      <a:srgbClr val="5E5CA2"/>
                    </a:solidFill>
                    <a:ea typeface="字魂59号-创粗黑" panose="00000500000000000000"/>
                  </a:rPr>
                  <a:t>训练后的考官网络</a:t>
                </a:r>
                <a:endParaRPr lang="en-US" altLang="zh-CN" sz="1200" b="0" cap="none" spc="0" dirty="0">
                  <a:ln w="0"/>
                  <a:solidFill>
                    <a:srgbClr val="5E5CA2"/>
                  </a:solidFill>
                  <a:ea typeface="字魂59号-创粗黑" panose="00000500000000000000"/>
                </a:endParaRPr>
              </a:p>
            </p:txBody>
          </p:sp>
          <p:sp>
            <p:nvSpPr>
              <p:cNvPr id="33" name="矩形 32">
                <a:extLst>
                  <a:ext uri="{FF2B5EF4-FFF2-40B4-BE49-F238E27FC236}">
                    <a16:creationId xmlns:a16="http://schemas.microsoft.com/office/drawing/2014/main" id="{E915AF8F-2A13-4AAD-862D-2E8F62CFD70F}"/>
                  </a:ext>
                </a:extLst>
              </p:cNvPr>
              <p:cNvSpPr/>
              <p:nvPr/>
            </p:nvSpPr>
            <p:spPr>
              <a:xfrm rot="10800000" flipV="1">
                <a:off x="5029581" y="4543693"/>
                <a:ext cx="2132833" cy="276999"/>
              </a:xfrm>
              <a:prstGeom prst="rect">
                <a:avLst/>
              </a:prstGeom>
              <a:noFill/>
            </p:spPr>
            <p:txBody>
              <a:bodyPr wrap="square" lIns="91440" tIns="45720" rIns="91440" bIns="45720">
                <a:spAutoFit/>
              </a:bodyPr>
              <a:lstStyle/>
              <a:p>
                <a:pPr algn="ctr"/>
                <a:r>
                  <a:rPr lang="en-US" altLang="zh-CN" sz="1200" b="0" cap="none" spc="0" dirty="0">
                    <a:ln w="0"/>
                    <a:solidFill>
                      <a:srgbClr val="5E5CA2"/>
                    </a:solidFill>
                    <a:ea typeface="字魂59号-创粗黑" panose="00000500000000000000"/>
                  </a:rPr>
                  <a:t>Examiner Net</a:t>
                </a:r>
              </a:p>
            </p:txBody>
          </p:sp>
          <p:grpSp>
            <p:nvGrpSpPr>
              <p:cNvPr id="7" name="组合 6">
                <a:extLst>
                  <a:ext uri="{FF2B5EF4-FFF2-40B4-BE49-F238E27FC236}">
                    <a16:creationId xmlns:a16="http://schemas.microsoft.com/office/drawing/2014/main" id="{BB9BB517-869F-4AF8-ADF1-A444539EB0A4}"/>
                  </a:ext>
                </a:extLst>
              </p:cNvPr>
              <p:cNvGrpSpPr/>
              <p:nvPr/>
            </p:nvGrpSpPr>
            <p:grpSpPr>
              <a:xfrm>
                <a:off x="1370091" y="1246751"/>
                <a:ext cx="3302893" cy="4364499"/>
                <a:chOff x="1370091" y="1231542"/>
                <a:chExt cx="3302893" cy="4364499"/>
              </a:xfrm>
            </p:grpSpPr>
            <p:sp>
              <p:nvSpPr>
                <p:cNvPr id="3" name="流程图: 多文档 2"/>
                <p:cNvSpPr/>
                <p:nvPr/>
              </p:nvSpPr>
              <p:spPr>
                <a:xfrm>
                  <a:off x="2061189" y="1231542"/>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流程图: 多文档 25"/>
                <p:cNvSpPr/>
                <p:nvPr/>
              </p:nvSpPr>
              <p:spPr>
                <a:xfrm>
                  <a:off x="1820375" y="1540005"/>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7" name="流程图: 多文档 26"/>
                <p:cNvSpPr/>
                <p:nvPr/>
              </p:nvSpPr>
              <p:spPr>
                <a:xfrm>
                  <a:off x="1916027" y="427064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flipV="1">
                  <a:off x="3615709" y="3686145"/>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rot="10800000" flipV="1">
                  <a:off x="1370091" y="2899949"/>
                  <a:ext cx="1879688" cy="261610"/>
                </a:xfrm>
                <a:prstGeom prst="rect">
                  <a:avLst/>
                </a:prstGeom>
                <a:noFill/>
              </p:spPr>
              <p:txBody>
                <a:bodyPr wrap="square" lIns="91440" tIns="45720" rIns="91440" bIns="45720">
                  <a:spAutoFit/>
                </a:bodyPr>
                <a:lstStyle/>
                <a:p>
                  <a:pPr algn="ctr"/>
                  <a:r>
                    <a:rPr lang="zh-CN" altLang="en-US" sz="1100" dirty="0">
                      <a:ln w="0"/>
                      <a:solidFill>
                        <a:srgbClr val="40A693"/>
                      </a:solidFill>
                      <a:ea typeface="字魂59号-创粗黑" panose="00000500000000000000"/>
                    </a:rPr>
                    <a:t>输出 </a:t>
                  </a:r>
                  <a:r>
                    <a:rPr lang="en-US" altLang="zh-CN" sz="1100" dirty="0">
                      <a:ln w="0"/>
                      <a:solidFill>
                        <a:srgbClr val="40A693"/>
                      </a:solidFill>
                      <a:ea typeface="字魂59号-创粗黑" panose="00000500000000000000"/>
                    </a:rPr>
                    <a:t>y</a:t>
                  </a:r>
                  <a:r>
                    <a:rPr lang="en-US" altLang="zh-CN" sz="900" dirty="0">
                      <a:ln w="0"/>
                      <a:solidFill>
                        <a:srgbClr val="40A693"/>
                      </a:solidFill>
                      <a:ea typeface="字魂59号-创粗黑" panose="00000500000000000000"/>
                    </a:rPr>
                    <a:t>2</a:t>
                  </a:r>
                  <a:r>
                    <a:rPr lang="en-US" altLang="zh-CN" sz="1100" dirty="0">
                      <a:ln w="0"/>
                      <a:solidFill>
                        <a:srgbClr val="40A693"/>
                      </a:solidFill>
                      <a:ea typeface="字魂59号-创粗黑" panose="00000500000000000000"/>
                    </a:rPr>
                    <a:t>’</a:t>
                  </a:r>
                  <a:r>
                    <a:rPr lang="zh-CN" altLang="en-US" sz="1100" dirty="0">
                      <a:ln w="0"/>
                      <a:solidFill>
                        <a:srgbClr val="40A693"/>
                      </a:solidFill>
                      <a:ea typeface="字魂59号-创粗黑" panose="00000500000000000000"/>
                    </a:rPr>
                    <a:t> </a:t>
                  </a:r>
                  <a:endParaRPr lang="en-US" altLang="zh-CN" sz="1100" b="0" cap="none" spc="0" dirty="0">
                    <a:ln w="0"/>
                    <a:solidFill>
                      <a:srgbClr val="40A693"/>
                    </a:solidFill>
                    <a:ea typeface="字魂59号-创粗黑" panose="00000500000000000000"/>
                  </a:endParaRPr>
                </a:p>
              </p:txBody>
            </p:sp>
            <p:pic>
              <p:nvPicPr>
                <p:cNvPr id="31" name="图片 30"/>
                <p:cNvPicPr>
                  <a:picLocks noChangeAspect="1"/>
                </p:cNvPicPr>
                <p:nvPr/>
              </p:nvPicPr>
              <p:blipFill>
                <a:blip r:embed="rId5"/>
                <a:stretch>
                  <a:fillRect/>
                </a:stretch>
              </p:blipFill>
              <p:spPr>
                <a:xfrm>
                  <a:off x="1820375" y="4616919"/>
                  <a:ext cx="979122" cy="979122"/>
                </a:xfrm>
                <a:prstGeom prst="rect">
                  <a:avLst/>
                </a:prstGeom>
              </p:spPr>
            </p:pic>
            <p:sp>
              <p:nvSpPr>
                <p:cNvPr id="32" name="矩形 31"/>
                <p:cNvSpPr/>
                <p:nvPr/>
              </p:nvSpPr>
              <p:spPr>
                <a:xfrm rot="10800000" flipV="1">
                  <a:off x="1575009" y="3702034"/>
                  <a:ext cx="1879689" cy="479411"/>
                </a:xfrm>
                <a:prstGeom prst="rect">
                  <a:avLst/>
                </a:prstGeom>
                <a:noFill/>
              </p:spPr>
              <p:txBody>
                <a:bodyPr wrap="square" lIns="91440" tIns="45720" rIns="91440" bIns="45720">
                  <a:spAutoFit/>
                </a:bodyPr>
                <a:lstStyle/>
                <a:p>
                  <a:pPr algn="ctr"/>
                  <a:r>
                    <a:rPr lang="zh-CN" altLang="en-US" sz="1100" dirty="0">
                      <a:ln w="0"/>
                      <a:solidFill>
                        <a:schemeClr val="accent1"/>
                      </a:solidFill>
                      <a:ea typeface="字魂59号-创粗黑" panose="00000500000000000000"/>
                    </a:rPr>
                    <a:t>高斯掩膜</a:t>
                  </a:r>
                  <a:endParaRPr lang="en-US" altLang="zh-CN" sz="1100" b="0" cap="none" spc="0" dirty="0">
                    <a:ln w="0"/>
                    <a:solidFill>
                      <a:schemeClr val="accent1"/>
                    </a:solidFill>
                    <a:ea typeface="字魂59号-创粗黑" panose="00000500000000000000"/>
                  </a:endParaRPr>
                </a:p>
              </p:txBody>
            </p:sp>
            <p:cxnSp>
              <p:nvCxnSpPr>
                <p:cNvPr id="34" name="连接符: 肘形 33">
                  <a:extLst>
                    <a:ext uri="{FF2B5EF4-FFF2-40B4-BE49-F238E27FC236}">
                      <a16:creationId xmlns:a16="http://schemas.microsoft.com/office/drawing/2014/main" id="{F790BA56-639E-47F0-B930-96FE6566A7E8}"/>
                    </a:ext>
                  </a:extLst>
                </p:cNvPr>
                <p:cNvCxnSpPr>
                  <a:cxnSpLocks/>
                </p:cNvCxnSpPr>
                <p:nvPr/>
              </p:nvCxnSpPr>
              <p:spPr>
                <a:xfrm>
                  <a:off x="3601179"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44CF565D-8CB3-4B44-A30E-24E914922722}"/>
                    </a:ext>
                  </a:extLst>
                </p:cNvPr>
                <p:cNvPicPr>
                  <a:picLocks noChangeAspect="1"/>
                </p:cNvPicPr>
                <p:nvPr/>
              </p:nvPicPr>
              <p:blipFill>
                <a:blip r:embed="rId6"/>
                <a:stretch>
                  <a:fillRect/>
                </a:stretch>
              </p:blipFill>
              <p:spPr>
                <a:xfrm>
                  <a:off x="1762328" y="1877128"/>
                  <a:ext cx="979122" cy="979122"/>
                </a:xfrm>
                <a:prstGeom prst="rect">
                  <a:avLst/>
                </a:prstGeom>
              </p:spPr>
            </p:pic>
          </p:grpSp>
        </p:grpSp>
      </p:grpSp>
      <p:grpSp>
        <p:nvGrpSpPr>
          <p:cNvPr id="41" name="组合 40">
            <a:extLst>
              <a:ext uri="{FF2B5EF4-FFF2-40B4-BE49-F238E27FC236}">
                <a16:creationId xmlns:a16="http://schemas.microsoft.com/office/drawing/2014/main" id="{C8BFD3EE-C9A2-4986-83C4-63F904592283}"/>
              </a:ext>
            </a:extLst>
          </p:cNvPr>
          <p:cNvGrpSpPr/>
          <p:nvPr/>
        </p:nvGrpSpPr>
        <p:grpSpPr>
          <a:xfrm>
            <a:off x="3648110" y="4151855"/>
            <a:ext cx="5244764" cy="2353324"/>
            <a:chOff x="1276632" y="1187750"/>
            <a:chExt cx="9775603" cy="4386310"/>
          </a:xfrm>
        </p:grpSpPr>
        <p:sp>
          <p:nvSpPr>
            <p:cNvPr id="42" name="流程图: 多文档 41">
              <a:extLst>
                <a:ext uri="{FF2B5EF4-FFF2-40B4-BE49-F238E27FC236}">
                  <a16:creationId xmlns:a16="http://schemas.microsoft.com/office/drawing/2014/main" id="{771BA7E5-D15A-4FA0-AC58-A899F785BDE1}"/>
                </a:ext>
              </a:extLst>
            </p:cNvPr>
            <p:cNvSpPr/>
            <p:nvPr/>
          </p:nvSpPr>
          <p:spPr>
            <a:xfrm>
              <a:off x="1972597" y="118775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7CA45B42-5F3A-48B2-8CDE-28918FFA4516}"/>
                </a:ext>
              </a:extLst>
            </p:cNvPr>
            <p:cNvSpPr/>
            <p:nvPr/>
          </p:nvSpPr>
          <p:spPr>
            <a:xfrm>
              <a:off x="5007135" y="2195478"/>
              <a:ext cx="2179634" cy="2247142"/>
            </a:xfrm>
            <a:prstGeom prst="rect">
              <a:avLst/>
            </a:prstGeom>
            <a:noFill/>
            <a:ln w="25400">
              <a:solidFill>
                <a:srgbClr val="40A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392C5372-BF6E-446B-84FD-E75F56980291}"/>
                </a:ext>
              </a:extLst>
            </p:cNvPr>
            <p:cNvSpPr/>
            <p:nvPr/>
          </p:nvSpPr>
          <p:spPr>
            <a:xfrm>
              <a:off x="5964142" y="2985128"/>
              <a:ext cx="265620" cy="6572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65AF6E44-8779-4CEE-897F-3DA9748BBEF8}"/>
                </a:ext>
              </a:extLst>
            </p:cNvPr>
            <p:cNvSpPr/>
            <p:nvPr/>
          </p:nvSpPr>
          <p:spPr>
            <a:xfrm>
              <a:off x="5574903"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08E7430-622B-4A01-ACA4-4FBEA61E927B}"/>
                </a:ext>
              </a:extLst>
            </p:cNvPr>
            <p:cNvSpPr/>
            <p:nvPr/>
          </p:nvSpPr>
          <p:spPr>
            <a:xfrm>
              <a:off x="6353381"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B6CC3C34-302B-403F-918C-2895768556FE}"/>
                </a:ext>
              </a:extLst>
            </p:cNvPr>
            <p:cNvSpPr/>
            <p:nvPr/>
          </p:nvSpPr>
          <p:spPr>
            <a:xfrm>
              <a:off x="5169425"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E11D536A-5408-494B-B032-888231E9FC2D}"/>
                </a:ext>
              </a:extLst>
            </p:cNvPr>
            <p:cNvSpPr/>
            <p:nvPr/>
          </p:nvSpPr>
          <p:spPr>
            <a:xfrm>
              <a:off x="6780012"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2" name="流程图: 多文档 51">
              <a:extLst>
                <a:ext uri="{FF2B5EF4-FFF2-40B4-BE49-F238E27FC236}">
                  <a16:creationId xmlns:a16="http://schemas.microsoft.com/office/drawing/2014/main" id="{D039FAA7-FC84-42B6-9F96-8D074A0E3D70}"/>
                </a:ext>
              </a:extLst>
            </p:cNvPr>
            <p:cNvSpPr/>
            <p:nvPr/>
          </p:nvSpPr>
          <p:spPr>
            <a:xfrm>
              <a:off x="1731783" y="1496213"/>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流程图: 多文档 52">
              <a:extLst>
                <a:ext uri="{FF2B5EF4-FFF2-40B4-BE49-F238E27FC236}">
                  <a16:creationId xmlns:a16="http://schemas.microsoft.com/office/drawing/2014/main" id="{25D85ABC-F5CF-4FB1-AC49-E93781543BEB}"/>
                </a:ext>
              </a:extLst>
            </p:cNvPr>
            <p:cNvSpPr/>
            <p:nvPr/>
          </p:nvSpPr>
          <p:spPr>
            <a:xfrm>
              <a:off x="1827435" y="4226855"/>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连接符: 肘形 53">
              <a:extLst>
                <a:ext uri="{FF2B5EF4-FFF2-40B4-BE49-F238E27FC236}">
                  <a16:creationId xmlns:a16="http://schemas.microsoft.com/office/drawing/2014/main" id="{690FED51-E0EC-4A81-9C5C-DF47C8C09874}"/>
                </a:ext>
              </a:extLst>
            </p:cNvPr>
            <p:cNvCxnSpPr>
              <a:cxnSpLocks/>
            </p:cNvCxnSpPr>
            <p:nvPr/>
          </p:nvCxnSpPr>
          <p:spPr>
            <a:xfrm flipV="1">
              <a:off x="3527117" y="3642353"/>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BB34D2F7-69C8-4161-A688-E8761EE8A51C}"/>
                </a:ext>
              </a:extLst>
            </p:cNvPr>
            <p:cNvCxnSpPr>
              <a:cxnSpLocks/>
            </p:cNvCxnSpPr>
            <p:nvPr/>
          </p:nvCxnSpPr>
          <p:spPr>
            <a:xfrm>
              <a:off x="7374482" y="3313740"/>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6" name="流程图: 文档 55">
              <a:extLst>
                <a:ext uri="{FF2B5EF4-FFF2-40B4-BE49-F238E27FC236}">
                  <a16:creationId xmlns:a16="http://schemas.microsoft.com/office/drawing/2014/main" id="{116C316C-5BA4-4571-8522-C4B608D8411A}"/>
                </a:ext>
              </a:extLst>
            </p:cNvPr>
            <p:cNvSpPr/>
            <p:nvPr/>
          </p:nvSpPr>
          <p:spPr>
            <a:xfrm>
              <a:off x="8305145" y="2411243"/>
              <a:ext cx="1665571" cy="1815600"/>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rgbClr val="40A693"/>
                </a:solidFill>
              </a:endParaRPr>
            </a:p>
          </p:txBody>
        </p:sp>
        <p:sp>
          <p:nvSpPr>
            <p:cNvPr id="57" name="矩形 56">
              <a:extLst>
                <a:ext uri="{FF2B5EF4-FFF2-40B4-BE49-F238E27FC236}">
                  <a16:creationId xmlns:a16="http://schemas.microsoft.com/office/drawing/2014/main" id="{ED237124-5532-4421-9CD5-73641A5E315C}"/>
                </a:ext>
              </a:extLst>
            </p:cNvPr>
            <p:cNvSpPr/>
            <p:nvPr/>
          </p:nvSpPr>
          <p:spPr>
            <a:xfrm rot="10800000" flipV="1">
              <a:off x="7145312" y="1822262"/>
              <a:ext cx="3906923" cy="276999"/>
            </a:xfrm>
            <a:prstGeom prst="rect">
              <a:avLst/>
            </a:prstGeom>
            <a:noFill/>
          </p:spPr>
          <p:txBody>
            <a:bodyPr wrap="square" lIns="91440" tIns="45720" rIns="91440" bIns="45720">
              <a:spAutoFit/>
            </a:bodyPr>
            <a:lstStyle/>
            <a:p>
              <a:pPr algn="ctr"/>
              <a:r>
                <a:rPr lang="zh-CN" altLang="en-US" sz="1200" dirty="0">
                  <a:ln w="0"/>
                  <a:solidFill>
                    <a:srgbClr val="40A693"/>
                  </a:solidFill>
                  <a:ea typeface="字魂59号-创粗黑" panose="00000500000000000000"/>
                </a:rPr>
                <a:t>输出 </a:t>
              </a:r>
              <a:r>
                <a:rPr lang="en-US" altLang="zh-CN" sz="1200" dirty="0">
                  <a:ln w="0"/>
                  <a:solidFill>
                    <a:srgbClr val="40A693"/>
                  </a:solidFill>
                  <a:ea typeface="字魂59号-创粗黑" panose="00000500000000000000"/>
                </a:rPr>
                <a:t>y</a:t>
              </a:r>
              <a:r>
                <a:rPr lang="en-US" altLang="zh-CN" sz="1000" dirty="0">
                  <a:ln w="0"/>
                  <a:solidFill>
                    <a:srgbClr val="40A693"/>
                  </a:solidFill>
                  <a:ea typeface="字魂59号-创粗黑" panose="00000500000000000000"/>
                </a:rPr>
                <a:t>2</a:t>
              </a:r>
              <a:r>
                <a:rPr lang="en-US" altLang="zh-CN" sz="1200" dirty="0">
                  <a:ln w="0"/>
                  <a:solidFill>
                    <a:srgbClr val="40A693"/>
                  </a:solidFill>
                  <a:ea typeface="字魂59号-创粗黑" panose="00000500000000000000"/>
                </a:rPr>
                <a:t>’</a:t>
              </a:r>
              <a:endParaRPr lang="en-US" altLang="zh-CN" sz="1200" b="0" cap="none" spc="0" dirty="0">
                <a:ln w="0"/>
                <a:solidFill>
                  <a:srgbClr val="40A693"/>
                </a:solidFill>
                <a:ea typeface="字魂59号-创粗黑" panose="00000500000000000000"/>
              </a:endParaRPr>
            </a:p>
          </p:txBody>
        </p:sp>
        <p:sp>
          <p:nvSpPr>
            <p:cNvPr id="58" name="矩形 57">
              <a:extLst>
                <a:ext uri="{FF2B5EF4-FFF2-40B4-BE49-F238E27FC236}">
                  <a16:creationId xmlns:a16="http://schemas.microsoft.com/office/drawing/2014/main" id="{B40F334A-E638-4609-AEB8-8C8A3ECFEAAE}"/>
                </a:ext>
              </a:extLst>
            </p:cNvPr>
            <p:cNvSpPr/>
            <p:nvPr/>
          </p:nvSpPr>
          <p:spPr>
            <a:xfrm rot="10800000" flipV="1">
              <a:off x="1276632" y="2833342"/>
              <a:ext cx="1879690" cy="261610"/>
            </a:xfrm>
            <a:prstGeom prst="rect">
              <a:avLst/>
            </a:prstGeom>
            <a:noFill/>
          </p:spPr>
          <p:txBody>
            <a:bodyPr wrap="square" lIns="91440" tIns="45720" rIns="91440" bIns="45720">
              <a:spAutoFit/>
            </a:bodyPr>
            <a:lstStyle/>
            <a:p>
              <a:pPr algn="ctr"/>
              <a:r>
                <a:rPr lang="zh-CN" altLang="en-US" sz="1100" dirty="0">
                  <a:ln w="0"/>
                  <a:solidFill>
                    <a:schemeClr val="accent1"/>
                  </a:solidFill>
                  <a:ea typeface="字魂59号-创粗黑" panose="00000500000000000000"/>
                </a:rPr>
                <a:t>原图像 </a:t>
              </a:r>
              <a:r>
                <a:rPr lang="en-US" altLang="zh-CN" sz="1100" dirty="0">
                  <a:ln w="0"/>
                  <a:solidFill>
                    <a:schemeClr val="accent1"/>
                  </a:solidFill>
                  <a:ea typeface="字魂59号-创粗黑" panose="00000500000000000000"/>
                </a:rPr>
                <a:t>x</a:t>
              </a:r>
              <a:endParaRPr lang="en-US" altLang="zh-CN" sz="1100" b="0" cap="none" spc="0" dirty="0">
                <a:ln w="0"/>
                <a:solidFill>
                  <a:schemeClr val="accent1"/>
                </a:solidFill>
                <a:ea typeface="字魂59号-创粗黑" panose="00000500000000000000"/>
              </a:endParaRPr>
            </a:p>
          </p:txBody>
        </p:sp>
        <p:sp>
          <p:nvSpPr>
            <p:cNvPr id="59" name="矩形 58">
              <a:extLst>
                <a:ext uri="{FF2B5EF4-FFF2-40B4-BE49-F238E27FC236}">
                  <a16:creationId xmlns:a16="http://schemas.microsoft.com/office/drawing/2014/main" id="{337678B8-A5E8-417C-9D82-20AD5B293F38}"/>
                </a:ext>
              </a:extLst>
            </p:cNvPr>
            <p:cNvSpPr/>
            <p:nvPr/>
          </p:nvSpPr>
          <p:spPr>
            <a:xfrm rot="10800000" flipV="1">
              <a:off x="1390998" y="3739566"/>
              <a:ext cx="1879690" cy="261610"/>
            </a:xfrm>
            <a:prstGeom prst="rect">
              <a:avLst/>
            </a:prstGeom>
            <a:noFill/>
          </p:spPr>
          <p:txBody>
            <a:bodyPr wrap="square" lIns="91440" tIns="45720" rIns="91440" bIns="45720">
              <a:spAutoFit/>
            </a:bodyPr>
            <a:lstStyle/>
            <a:p>
              <a:pPr algn="ctr"/>
              <a:r>
                <a:rPr lang="zh-CN" altLang="en-US" sz="1100" dirty="0">
                  <a:ln w="0"/>
                  <a:solidFill>
                    <a:schemeClr val="accent1"/>
                  </a:solidFill>
                  <a:ea typeface="字魂59号-创粗黑" panose="00000500000000000000"/>
                </a:rPr>
                <a:t>管腔标签 </a:t>
              </a:r>
              <a:r>
                <a:rPr lang="en-US" altLang="zh-CN" sz="1100" dirty="0">
                  <a:ln w="0"/>
                  <a:solidFill>
                    <a:schemeClr val="accent1"/>
                  </a:solidFill>
                  <a:ea typeface="字魂59号-创粗黑" panose="00000500000000000000"/>
                </a:rPr>
                <a:t>y</a:t>
              </a:r>
              <a:endParaRPr lang="en-US" altLang="zh-CN" sz="1100" b="0" cap="none" spc="0" dirty="0">
                <a:ln w="0"/>
                <a:solidFill>
                  <a:schemeClr val="accent1"/>
                </a:solidFill>
                <a:ea typeface="字魂59号-创粗黑" panose="00000500000000000000"/>
              </a:endParaRPr>
            </a:p>
          </p:txBody>
        </p:sp>
        <p:pic>
          <p:nvPicPr>
            <p:cNvPr id="60" name="图片 59">
              <a:extLst>
                <a:ext uri="{FF2B5EF4-FFF2-40B4-BE49-F238E27FC236}">
                  <a16:creationId xmlns:a16="http://schemas.microsoft.com/office/drawing/2014/main" id="{F58B2478-CF16-4D60-A706-CD8C2A176228}"/>
                </a:ext>
              </a:extLst>
            </p:cNvPr>
            <p:cNvPicPr>
              <a:picLocks noChangeAspect="1"/>
            </p:cNvPicPr>
            <p:nvPr/>
          </p:nvPicPr>
          <p:blipFill>
            <a:blip r:embed="rId7"/>
            <a:stretch>
              <a:fillRect/>
            </a:stretch>
          </p:blipFill>
          <p:spPr>
            <a:xfrm>
              <a:off x="1651551" y="1839961"/>
              <a:ext cx="1014174" cy="972497"/>
            </a:xfrm>
            <a:prstGeom prst="rect">
              <a:avLst/>
            </a:prstGeom>
          </p:spPr>
        </p:pic>
        <p:pic>
          <p:nvPicPr>
            <p:cNvPr id="61" name="图片 60">
              <a:extLst>
                <a:ext uri="{FF2B5EF4-FFF2-40B4-BE49-F238E27FC236}">
                  <a16:creationId xmlns:a16="http://schemas.microsoft.com/office/drawing/2014/main" id="{7B974F0F-99DC-44FE-9B6F-4C8A869E30EC}"/>
                </a:ext>
              </a:extLst>
            </p:cNvPr>
            <p:cNvPicPr>
              <a:picLocks noChangeAspect="1"/>
            </p:cNvPicPr>
            <p:nvPr/>
          </p:nvPicPr>
          <p:blipFill>
            <a:blip r:embed="rId8"/>
            <a:stretch>
              <a:fillRect/>
            </a:stretch>
          </p:blipFill>
          <p:spPr>
            <a:xfrm>
              <a:off x="1671525" y="4543745"/>
              <a:ext cx="1058934" cy="1030315"/>
            </a:xfrm>
            <a:prstGeom prst="rect">
              <a:avLst/>
            </a:prstGeom>
          </p:spPr>
        </p:pic>
        <p:pic>
          <p:nvPicPr>
            <p:cNvPr id="62" name="图片 61">
              <a:extLst>
                <a:ext uri="{FF2B5EF4-FFF2-40B4-BE49-F238E27FC236}">
                  <a16:creationId xmlns:a16="http://schemas.microsoft.com/office/drawing/2014/main" id="{23CAB2B3-5089-4C43-AF35-1E6BF3A52EF6}"/>
                </a:ext>
              </a:extLst>
            </p:cNvPr>
            <p:cNvPicPr>
              <a:picLocks noChangeAspect="1"/>
            </p:cNvPicPr>
            <p:nvPr/>
          </p:nvPicPr>
          <p:blipFill>
            <a:blip r:embed="rId6"/>
            <a:stretch>
              <a:fillRect/>
            </a:stretch>
          </p:blipFill>
          <p:spPr>
            <a:xfrm>
              <a:off x="8195344" y="2599296"/>
              <a:ext cx="1627547" cy="1627547"/>
            </a:xfrm>
            <a:prstGeom prst="rect">
              <a:avLst/>
            </a:prstGeom>
          </p:spPr>
        </p:pic>
        <p:sp>
          <p:nvSpPr>
            <p:cNvPr id="63" name="矩形 62">
              <a:extLst>
                <a:ext uri="{FF2B5EF4-FFF2-40B4-BE49-F238E27FC236}">
                  <a16:creationId xmlns:a16="http://schemas.microsoft.com/office/drawing/2014/main" id="{EC1561F7-3B99-4622-ABF3-ED94D04FC59E}"/>
                </a:ext>
              </a:extLst>
            </p:cNvPr>
            <p:cNvSpPr/>
            <p:nvPr/>
          </p:nvSpPr>
          <p:spPr>
            <a:xfrm rot="10800000" flipV="1">
              <a:off x="5007131" y="1618397"/>
              <a:ext cx="2179631" cy="516292"/>
            </a:xfrm>
            <a:prstGeom prst="rect">
              <a:avLst/>
            </a:prstGeom>
            <a:noFill/>
          </p:spPr>
          <p:txBody>
            <a:bodyPr wrap="square" lIns="91440" tIns="45720" rIns="91440" bIns="45720">
              <a:spAutoFit/>
            </a:bodyPr>
            <a:lstStyle/>
            <a:p>
              <a:pPr algn="ctr"/>
              <a:r>
                <a:rPr lang="zh-CN" altLang="en-US" sz="1200" b="0" cap="none" spc="0" dirty="0">
                  <a:ln w="0"/>
                  <a:solidFill>
                    <a:srgbClr val="40A693"/>
                  </a:solidFill>
                  <a:ea typeface="字魂59号-创粗黑" panose="00000500000000000000"/>
                </a:rPr>
                <a:t>考生网络</a:t>
              </a:r>
              <a:endParaRPr lang="en-US" altLang="zh-CN" sz="1200" b="0" cap="none" spc="0" dirty="0">
                <a:ln w="0"/>
                <a:solidFill>
                  <a:srgbClr val="40A693"/>
                </a:solidFill>
                <a:ea typeface="字魂59号-创粗黑" panose="00000500000000000000"/>
              </a:endParaRPr>
            </a:p>
          </p:txBody>
        </p:sp>
        <p:sp>
          <p:nvSpPr>
            <p:cNvPr id="64" name="矩形 63">
              <a:extLst>
                <a:ext uri="{FF2B5EF4-FFF2-40B4-BE49-F238E27FC236}">
                  <a16:creationId xmlns:a16="http://schemas.microsoft.com/office/drawing/2014/main" id="{5874092B-21D3-40B7-99C3-B7EA92935D06}"/>
                </a:ext>
              </a:extLst>
            </p:cNvPr>
            <p:cNvSpPr/>
            <p:nvPr/>
          </p:nvSpPr>
          <p:spPr>
            <a:xfrm rot="10800000" flipV="1">
              <a:off x="5053929" y="4432002"/>
              <a:ext cx="2132833" cy="276998"/>
            </a:xfrm>
            <a:prstGeom prst="rect">
              <a:avLst/>
            </a:prstGeom>
            <a:noFill/>
          </p:spPr>
          <p:txBody>
            <a:bodyPr wrap="square" lIns="91440" tIns="45720" rIns="91440" bIns="45720">
              <a:spAutoFit/>
            </a:bodyPr>
            <a:lstStyle/>
            <a:p>
              <a:pPr algn="ctr"/>
              <a:r>
                <a:rPr lang="en-US" altLang="zh-CN" sz="1200" b="0" cap="none" spc="0" dirty="0">
                  <a:ln w="0"/>
                  <a:solidFill>
                    <a:srgbClr val="40A693"/>
                  </a:solidFill>
                  <a:ea typeface="字魂59号-创粗黑" panose="00000500000000000000"/>
                </a:rPr>
                <a:t>Examinee Net</a:t>
              </a:r>
            </a:p>
          </p:txBody>
        </p:sp>
        <p:cxnSp>
          <p:nvCxnSpPr>
            <p:cNvPr id="65" name="连接符: 肘形 64">
              <a:extLst>
                <a:ext uri="{FF2B5EF4-FFF2-40B4-BE49-F238E27FC236}">
                  <a16:creationId xmlns:a16="http://schemas.microsoft.com/office/drawing/2014/main" id="{56283EB2-9A6D-461E-9DE4-6B60B6EE358A}"/>
                </a:ext>
              </a:extLst>
            </p:cNvPr>
            <p:cNvCxnSpPr>
              <a:cxnSpLocks/>
            </p:cNvCxnSpPr>
            <p:nvPr/>
          </p:nvCxnSpPr>
          <p:spPr>
            <a:xfrm>
              <a:off x="3521466"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E30CCD71-8AC2-4AFB-B8EC-E173EE3648FF}"/>
              </a:ext>
            </a:extLst>
          </p:cNvPr>
          <p:cNvGrpSpPr/>
          <p:nvPr/>
        </p:nvGrpSpPr>
        <p:grpSpPr>
          <a:xfrm>
            <a:off x="737247" y="1421468"/>
            <a:ext cx="4254688" cy="2139750"/>
            <a:chOff x="1374401" y="1190357"/>
            <a:chExt cx="8678387" cy="4364499"/>
          </a:xfrm>
        </p:grpSpPr>
        <p:sp>
          <p:nvSpPr>
            <p:cNvPr id="67" name="流程图: 多文档 66">
              <a:extLst>
                <a:ext uri="{FF2B5EF4-FFF2-40B4-BE49-F238E27FC236}">
                  <a16:creationId xmlns:a16="http://schemas.microsoft.com/office/drawing/2014/main" id="{7411A8AE-C126-460B-AB14-C8A6E8B63B62}"/>
                </a:ext>
              </a:extLst>
            </p:cNvPr>
            <p:cNvSpPr/>
            <p:nvPr/>
          </p:nvSpPr>
          <p:spPr>
            <a:xfrm>
              <a:off x="1972411" y="119035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85DF94A3-F438-4372-99CA-C7F256574705}"/>
                </a:ext>
              </a:extLst>
            </p:cNvPr>
            <p:cNvGrpSpPr/>
            <p:nvPr/>
          </p:nvGrpSpPr>
          <p:grpSpPr>
            <a:xfrm>
              <a:off x="5006183" y="2198085"/>
              <a:ext cx="2179634" cy="2247142"/>
              <a:chOff x="4960059" y="2198085"/>
              <a:chExt cx="2179634" cy="2247142"/>
            </a:xfrm>
          </p:grpSpPr>
          <p:sp>
            <p:nvSpPr>
              <p:cNvPr id="84" name="矩形 83">
                <a:extLst>
                  <a:ext uri="{FF2B5EF4-FFF2-40B4-BE49-F238E27FC236}">
                    <a16:creationId xmlns:a16="http://schemas.microsoft.com/office/drawing/2014/main" id="{30C80192-3571-4105-9E10-19929B876819}"/>
                  </a:ext>
                </a:extLst>
              </p:cNvPr>
              <p:cNvSpPr/>
              <p:nvPr/>
            </p:nvSpPr>
            <p:spPr>
              <a:xfrm>
                <a:off x="4960059" y="2198085"/>
                <a:ext cx="2179634" cy="224714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73E1C55F-C84B-48AA-8684-37E2E2F830BA}"/>
                  </a:ext>
                </a:extLst>
              </p:cNvPr>
              <p:cNvSpPr/>
              <p:nvPr/>
            </p:nvSpPr>
            <p:spPr>
              <a:xfrm>
                <a:off x="5917066" y="2987735"/>
                <a:ext cx="26562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4E35EEDD-82C1-4203-981F-9BE51445DA26}"/>
                  </a:ext>
                </a:extLst>
              </p:cNvPr>
              <p:cNvSpPr/>
              <p:nvPr/>
            </p:nvSpPr>
            <p:spPr>
              <a:xfrm>
                <a:off x="5527827"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5D64F032-F1CD-4938-9769-E3B967F2E75C}"/>
                  </a:ext>
                </a:extLst>
              </p:cNvPr>
              <p:cNvSpPr/>
              <p:nvPr/>
            </p:nvSpPr>
            <p:spPr>
              <a:xfrm>
                <a:off x="6306305"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0671F679-28B6-4535-B893-7621D2088C45}"/>
                  </a:ext>
                </a:extLst>
              </p:cNvPr>
              <p:cNvSpPr/>
              <p:nvPr/>
            </p:nvSpPr>
            <p:spPr>
              <a:xfrm>
                <a:off x="5122349"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B5767BEC-C16F-4C2E-91CC-D793E177B4CA}"/>
                  </a:ext>
                </a:extLst>
              </p:cNvPr>
              <p:cNvSpPr/>
              <p:nvPr/>
            </p:nvSpPr>
            <p:spPr>
              <a:xfrm>
                <a:off x="6732936"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流程图: 多文档 68">
              <a:extLst>
                <a:ext uri="{FF2B5EF4-FFF2-40B4-BE49-F238E27FC236}">
                  <a16:creationId xmlns:a16="http://schemas.microsoft.com/office/drawing/2014/main" id="{6E6BD12E-8F8C-4D20-84A8-514713731661}"/>
                </a:ext>
              </a:extLst>
            </p:cNvPr>
            <p:cNvSpPr/>
            <p:nvPr/>
          </p:nvSpPr>
          <p:spPr>
            <a:xfrm>
              <a:off x="1731597" y="149882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流程图: 多文档 69">
              <a:extLst>
                <a:ext uri="{FF2B5EF4-FFF2-40B4-BE49-F238E27FC236}">
                  <a16:creationId xmlns:a16="http://schemas.microsoft.com/office/drawing/2014/main" id="{DA8449CA-A221-49F2-A3A2-39667BA80072}"/>
                </a:ext>
              </a:extLst>
            </p:cNvPr>
            <p:cNvSpPr/>
            <p:nvPr/>
          </p:nvSpPr>
          <p:spPr>
            <a:xfrm>
              <a:off x="1827249" y="4229462"/>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连接符: 肘形 70">
              <a:extLst>
                <a:ext uri="{FF2B5EF4-FFF2-40B4-BE49-F238E27FC236}">
                  <a16:creationId xmlns:a16="http://schemas.microsoft.com/office/drawing/2014/main" id="{88DA1038-3FD4-4518-9191-664A619C5D52}"/>
                </a:ext>
              </a:extLst>
            </p:cNvPr>
            <p:cNvCxnSpPr/>
            <p:nvPr/>
          </p:nvCxnSpPr>
          <p:spPr>
            <a:xfrm flipV="1">
              <a:off x="3526931" y="364496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2D248316-5111-47B1-ABC3-78B978C3E70F}"/>
                </a:ext>
              </a:extLst>
            </p:cNvPr>
            <p:cNvCxnSpPr/>
            <p:nvPr/>
          </p:nvCxnSpPr>
          <p:spPr>
            <a:xfrm>
              <a:off x="7364918" y="3316347"/>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3" name="流程图: 文档 72">
              <a:extLst>
                <a:ext uri="{FF2B5EF4-FFF2-40B4-BE49-F238E27FC236}">
                  <a16:creationId xmlns:a16="http://schemas.microsoft.com/office/drawing/2014/main" id="{E56C7F42-5D3B-4836-BCC7-C55C6201310D}"/>
                </a:ext>
              </a:extLst>
            </p:cNvPr>
            <p:cNvSpPr/>
            <p:nvPr/>
          </p:nvSpPr>
          <p:spPr>
            <a:xfrm>
              <a:off x="8295581" y="2413850"/>
              <a:ext cx="1665571" cy="1815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24093859-E84A-472B-AF86-C1B1C43BCD54}"/>
                </a:ext>
              </a:extLst>
            </p:cNvPr>
            <p:cNvSpPr/>
            <p:nvPr/>
          </p:nvSpPr>
          <p:spPr>
            <a:xfrm rot="10800000" flipV="1">
              <a:off x="5216366" y="1610008"/>
              <a:ext cx="1728731" cy="565001"/>
            </a:xfrm>
            <a:prstGeom prst="rect">
              <a:avLst/>
            </a:prstGeom>
            <a:noFill/>
          </p:spPr>
          <p:txBody>
            <a:bodyPr wrap="square" lIns="91440" tIns="45720" rIns="91440" bIns="45720">
              <a:spAutoFit/>
            </a:bodyPr>
            <a:lstStyle/>
            <a:p>
              <a:pPr algn="ctr"/>
              <a:r>
                <a:rPr lang="zh-CN" altLang="en-US" sz="1200" b="0" cap="none" spc="0" dirty="0">
                  <a:ln w="0"/>
                  <a:solidFill>
                    <a:schemeClr val="accent1"/>
                  </a:solidFill>
                  <a:ea typeface="字魂59号-创粗黑" panose="00000500000000000000"/>
                </a:rPr>
                <a:t>考官网络</a:t>
              </a:r>
              <a:endParaRPr lang="en-US" altLang="zh-CN" sz="1200" b="0" cap="none" spc="0" dirty="0">
                <a:ln w="0"/>
                <a:solidFill>
                  <a:schemeClr val="accent1"/>
                </a:solidFill>
                <a:ea typeface="字魂59号-创粗黑" panose="00000500000000000000"/>
              </a:endParaRPr>
            </a:p>
          </p:txBody>
        </p:sp>
        <p:pic>
          <p:nvPicPr>
            <p:cNvPr id="75" name="图片 74">
              <a:extLst>
                <a:ext uri="{FF2B5EF4-FFF2-40B4-BE49-F238E27FC236}">
                  <a16:creationId xmlns:a16="http://schemas.microsoft.com/office/drawing/2014/main" id="{90386B94-B0C3-4D37-9006-39D153C84051}"/>
                </a:ext>
              </a:extLst>
            </p:cNvPr>
            <p:cNvPicPr>
              <a:picLocks noChangeAspect="1"/>
            </p:cNvPicPr>
            <p:nvPr/>
          </p:nvPicPr>
          <p:blipFill>
            <a:blip r:embed="rId8"/>
            <a:stretch>
              <a:fillRect/>
            </a:stretch>
          </p:blipFill>
          <p:spPr>
            <a:xfrm>
              <a:off x="1597824" y="1822559"/>
              <a:ext cx="1058934" cy="1030315"/>
            </a:xfrm>
            <a:prstGeom prst="rect">
              <a:avLst/>
            </a:prstGeom>
          </p:spPr>
        </p:pic>
        <p:pic>
          <p:nvPicPr>
            <p:cNvPr id="76" name="图片 75">
              <a:extLst>
                <a:ext uri="{FF2B5EF4-FFF2-40B4-BE49-F238E27FC236}">
                  <a16:creationId xmlns:a16="http://schemas.microsoft.com/office/drawing/2014/main" id="{BD4F8E6E-0F17-4B70-974B-8A91E69A97B6}"/>
                </a:ext>
              </a:extLst>
            </p:cNvPr>
            <p:cNvPicPr>
              <a:picLocks noChangeAspect="1"/>
            </p:cNvPicPr>
            <p:nvPr/>
          </p:nvPicPr>
          <p:blipFill>
            <a:blip r:embed="rId9"/>
            <a:stretch>
              <a:fillRect/>
            </a:stretch>
          </p:blipFill>
          <p:spPr>
            <a:xfrm>
              <a:off x="8192842" y="2645672"/>
              <a:ext cx="1613423" cy="1566656"/>
            </a:xfrm>
            <a:prstGeom prst="rect">
              <a:avLst/>
            </a:prstGeom>
          </p:spPr>
        </p:pic>
        <p:pic>
          <p:nvPicPr>
            <p:cNvPr id="77" name="图片 76">
              <a:extLst>
                <a:ext uri="{FF2B5EF4-FFF2-40B4-BE49-F238E27FC236}">
                  <a16:creationId xmlns:a16="http://schemas.microsoft.com/office/drawing/2014/main" id="{99C4D126-C9CE-4DAD-855A-E30B310130C2}"/>
                </a:ext>
              </a:extLst>
            </p:cNvPr>
            <p:cNvPicPr>
              <a:picLocks noChangeAspect="1"/>
            </p:cNvPicPr>
            <p:nvPr/>
          </p:nvPicPr>
          <p:blipFill>
            <a:blip r:embed="rId5"/>
            <a:stretch>
              <a:fillRect/>
            </a:stretch>
          </p:blipFill>
          <p:spPr>
            <a:xfrm>
              <a:off x="1731597" y="4575734"/>
              <a:ext cx="979122" cy="979122"/>
            </a:xfrm>
            <a:prstGeom prst="rect">
              <a:avLst/>
            </a:prstGeom>
          </p:spPr>
        </p:pic>
        <p:sp>
          <p:nvSpPr>
            <p:cNvPr id="78" name="矩形 77">
              <a:extLst>
                <a:ext uri="{FF2B5EF4-FFF2-40B4-BE49-F238E27FC236}">
                  <a16:creationId xmlns:a16="http://schemas.microsoft.com/office/drawing/2014/main" id="{19609B86-7037-4081-86F5-22A652CEB0CA}"/>
                </a:ext>
              </a:extLst>
            </p:cNvPr>
            <p:cNvSpPr/>
            <p:nvPr/>
          </p:nvSpPr>
          <p:spPr>
            <a:xfrm rot="10800000" flipV="1">
              <a:off x="8203942" y="1723606"/>
              <a:ext cx="1848846" cy="565001"/>
            </a:xfrm>
            <a:prstGeom prst="rect">
              <a:avLst/>
            </a:prstGeom>
            <a:noFill/>
          </p:spPr>
          <p:txBody>
            <a:bodyPr wrap="square" lIns="91440" tIns="45720" rIns="91440" bIns="45720">
              <a:spAutoFit/>
            </a:bodyPr>
            <a:lstStyle/>
            <a:p>
              <a:pPr algn="ctr"/>
              <a:r>
                <a:rPr lang="zh-CN" altLang="en-US" sz="1200" dirty="0">
                  <a:ln w="0"/>
                  <a:solidFill>
                    <a:schemeClr val="accent1"/>
                  </a:solidFill>
                  <a:ea typeface="字魂59号-创粗黑" panose="00000500000000000000"/>
                </a:rPr>
                <a:t>特征图 </a:t>
              </a:r>
              <a:r>
                <a:rPr lang="en-US" altLang="zh-CN" sz="1200" dirty="0">
                  <a:ln w="0"/>
                  <a:solidFill>
                    <a:schemeClr val="accent1"/>
                  </a:solidFill>
                  <a:ea typeface="字魂59号-创粗黑" panose="00000500000000000000"/>
                </a:rPr>
                <a:t>y1’</a:t>
              </a:r>
              <a:endParaRPr lang="en-US" altLang="zh-CN" sz="1200" b="0" cap="none" spc="0" dirty="0">
                <a:ln w="0"/>
                <a:solidFill>
                  <a:schemeClr val="accent1"/>
                </a:solidFill>
                <a:ea typeface="字魂59号-创粗黑" panose="00000500000000000000"/>
              </a:endParaRPr>
            </a:p>
          </p:txBody>
        </p:sp>
        <p:sp>
          <p:nvSpPr>
            <p:cNvPr id="79" name="矩形 78">
              <a:extLst>
                <a:ext uri="{FF2B5EF4-FFF2-40B4-BE49-F238E27FC236}">
                  <a16:creationId xmlns:a16="http://schemas.microsoft.com/office/drawing/2014/main" id="{0DCBD489-B5DD-448F-B14B-A091BA72F148}"/>
                </a:ext>
              </a:extLst>
            </p:cNvPr>
            <p:cNvSpPr/>
            <p:nvPr/>
          </p:nvSpPr>
          <p:spPr>
            <a:xfrm rot="10800000" flipV="1">
              <a:off x="1374401" y="2897977"/>
              <a:ext cx="1879689" cy="533612"/>
            </a:xfrm>
            <a:prstGeom prst="rect">
              <a:avLst/>
            </a:prstGeom>
            <a:noFill/>
          </p:spPr>
          <p:txBody>
            <a:bodyPr wrap="square" lIns="91440" tIns="45720" rIns="91440" bIns="45720">
              <a:spAutoFit/>
            </a:bodyPr>
            <a:lstStyle/>
            <a:p>
              <a:pPr algn="ctr"/>
              <a:r>
                <a:rPr lang="zh-CN" altLang="en-US" sz="1100" dirty="0">
                  <a:ln w="0"/>
                  <a:solidFill>
                    <a:schemeClr val="accent1"/>
                  </a:solidFill>
                  <a:ea typeface="字魂59号-创粗黑" panose="00000500000000000000"/>
                </a:rPr>
                <a:t>管腔标签 </a:t>
              </a:r>
              <a:r>
                <a:rPr lang="en-US" altLang="zh-CN" sz="1100" dirty="0">
                  <a:ln w="0"/>
                  <a:solidFill>
                    <a:schemeClr val="accent1"/>
                  </a:solidFill>
                  <a:ea typeface="字魂59号-创粗黑" panose="00000500000000000000"/>
                </a:rPr>
                <a:t>y</a:t>
              </a:r>
              <a:endParaRPr lang="en-US" altLang="zh-CN" sz="1100" b="0" cap="none" spc="0" dirty="0">
                <a:ln w="0"/>
                <a:solidFill>
                  <a:schemeClr val="accent1"/>
                </a:solidFill>
                <a:ea typeface="字魂59号-创粗黑" panose="00000500000000000000"/>
              </a:endParaRPr>
            </a:p>
          </p:txBody>
        </p:sp>
        <p:sp>
          <p:nvSpPr>
            <p:cNvPr id="80" name="矩形 79">
              <a:extLst>
                <a:ext uri="{FF2B5EF4-FFF2-40B4-BE49-F238E27FC236}">
                  <a16:creationId xmlns:a16="http://schemas.microsoft.com/office/drawing/2014/main" id="{021DF2F6-5FF4-4864-9AE3-23D63B5740A7}"/>
                </a:ext>
              </a:extLst>
            </p:cNvPr>
            <p:cNvSpPr/>
            <p:nvPr/>
          </p:nvSpPr>
          <p:spPr>
            <a:xfrm rot="10800000" flipV="1">
              <a:off x="1417794" y="3663177"/>
              <a:ext cx="1879689" cy="533612"/>
            </a:xfrm>
            <a:prstGeom prst="rect">
              <a:avLst/>
            </a:prstGeom>
            <a:noFill/>
          </p:spPr>
          <p:txBody>
            <a:bodyPr wrap="square" lIns="91440" tIns="45720" rIns="91440" bIns="45720">
              <a:spAutoFit/>
            </a:bodyPr>
            <a:lstStyle/>
            <a:p>
              <a:pPr algn="ctr"/>
              <a:r>
                <a:rPr lang="zh-CN" altLang="en-US" sz="1100" dirty="0">
                  <a:ln w="0"/>
                  <a:solidFill>
                    <a:schemeClr val="accent1"/>
                  </a:solidFill>
                  <a:ea typeface="字魂59号-创粗黑" panose="00000500000000000000"/>
                </a:rPr>
                <a:t>高斯掩膜</a:t>
              </a:r>
              <a:endParaRPr lang="en-US" altLang="zh-CN" sz="1100" b="0" cap="none" spc="0" dirty="0">
                <a:ln w="0"/>
                <a:solidFill>
                  <a:schemeClr val="accent1"/>
                </a:solidFill>
                <a:ea typeface="字魂59号-创粗黑" panose="00000500000000000000"/>
              </a:endParaRPr>
            </a:p>
          </p:txBody>
        </p:sp>
        <p:sp>
          <p:nvSpPr>
            <p:cNvPr id="82" name="矩形 81">
              <a:extLst>
                <a:ext uri="{FF2B5EF4-FFF2-40B4-BE49-F238E27FC236}">
                  <a16:creationId xmlns:a16="http://schemas.microsoft.com/office/drawing/2014/main" id="{CD6333A9-9DC4-454A-9D3B-D3E7C257121C}"/>
                </a:ext>
              </a:extLst>
            </p:cNvPr>
            <p:cNvSpPr/>
            <p:nvPr/>
          </p:nvSpPr>
          <p:spPr>
            <a:xfrm rot="10800000" flipV="1">
              <a:off x="4896425" y="4477884"/>
              <a:ext cx="2385269" cy="565001"/>
            </a:xfrm>
            <a:prstGeom prst="rect">
              <a:avLst/>
            </a:prstGeom>
            <a:noFill/>
          </p:spPr>
          <p:txBody>
            <a:bodyPr wrap="square" lIns="91440" tIns="45720" rIns="91440" bIns="45720">
              <a:spAutoFit/>
            </a:bodyPr>
            <a:lstStyle/>
            <a:p>
              <a:pPr algn="ctr"/>
              <a:r>
                <a:rPr lang="en-US" altLang="zh-CN" sz="1200" b="0" cap="none" spc="0" dirty="0">
                  <a:ln w="0"/>
                  <a:solidFill>
                    <a:schemeClr val="accent1"/>
                  </a:solidFill>
                  <a:ea typeface="字魂59号-创粗黑" panose="00000500000000000000"/>
                </a:rPr>
                <a:t>Examiner Net</a:t>
              </a:r>
            </a:p>
          </p:txBody>
        </p:sp>
        <p:cxnSp>
          <p:nvCxnSpPr>
            <p:cNvPr id="83" name="连接符: 肘形 82">
              <a:extLst>
                <a:ext uri="{FF2B5EF4-FFF2-40B4-BE49-F238E27FC236}">
                  <a16:creationId xmlns:a16="http://schemas.microsoft.com/office/drawing/2014/main" id="{010DECBB-B952-4CEB-BF7E-37B3AE5F5ED3}"/>
                </a:ext>
              </a:extLst>
            </p:cNvPr>
            <p:cNvCxnSpPr>
              <a:cxnSpLocks/>
            </p:cNvCxnSpPr>
            <p:nvPr/>
          </p:nvCxnSpPr>
          <p:spPr>
            <a:xfrm>
              <a:off x="3526931"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2" name="箭头: 右 11">
            <a:extLst>
              <a:ext uri="{FF2B5EF4-FFF2-40B4-BE49-F238E27FC236}">
                <a16:creationId xmlns:a16="http://schemas.microsoft.com/office/drawing/2014/main" id="{7365BA09-1BEC-46C5-BD04-B7980C79841A}"/>
              </a:ext>
            </a:extLst>
          </p:cNvPr>
          <p:cNvSpPr/>
          <p:nvPr/>
        </p:nvSpPr>
        <p:spPr>
          <a:xfrm rot="2553399">
            <a:off x="1638600" y="4637373"/>
            <a:ext cx="1355809" cy="425374"/>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90" name="箭头: 右 89">
            <a:extLst>
              <a:ext uri="{FF2B5EF4-FFF2-40B4-BE49-F238E27FC236}">
                <a16:creationId xmlns:a16="http://schemas.microsoft.com/office/drawing/2014/main" id="{9030507B-841B-491B-BA5F-85BA0911C453}"/>
              </a:ext>
            </a:extLst>
          </p:cNvPr>
          <p:cNvSpPr/>
          <p:nvPr/>
        </p:nvSpPr>
        <p:spPr>
          <a:xfrm rot="19329087">
            <a:off x="8815522" y="4637372"/>
            <a:ext cx="1355809" cy="425374"/>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944F02E4-8F94-46D6-B813-9DE4E9029B90}"/>
              </a:ext>
            </a:extLst>
          </p:cNvPr>
          <p:cNvCxnSpPr>
            <a:cxnSpLocks/>
          </p:cNvCxnSpPr>
          <p:nvPr/>
        </p:nvCxnSpPr>
        <p:spPr>
          <a:xfrm>
            <a:off x="6096000" y="1255208"/>
            <a:ext cx="0" cy="2339502"/>
          </a:xfrm>
          <a:prstGeom prst="line">
            <a:avLst/>
          </a:prstGeom>
          <a:ln w="57150">
            <a:prstDash val="dashDot"/>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185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21001873-60BD-4E0E-ABE5-097DA04A275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239D12E6-A6CB-4D88-8928-337737B6A720}"/>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DO-Layer</a:t>
            </a:r>
            <a:endPar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30" name="矩形 29">
            <a:extLst>
              <a:ext uri="{FF2B5EF4-FFF2-40B4-BE49-F238E27FC236}">
                <a16:creationId xmlns:a16="http://schemas.microsoft.com/office/drawing/2014/main" id="{2D9DCA51-2D13-4069-903E-05E3EB85FCDE}"/>
              </a:ext>
            </a:extLst>
          </p:cNvPr>
          <p:cNvSpPr/>
          <p:nvPr/>
        </p:nvSpPr>
        <p:spPr>
          <a:xfrm flipV="1">
            <a:off x="5166759" y="937789"/>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7" name="图片 6">
            <a:extLst>
              <a:ext uri="{FF2B5EF4-FFF2-40B4-BE49-F238E27FC236}">
                <a16:creationId xmlns:a16="http://schemas.microsoft.com/office/drawing/2014/main" id="{C9548F80-2F75-4C29-8ACF-94D7E1FCFA65}"/>
              </a:ext>
            </a:extLst>
          </p:cNvPr>
          <p:cNvPicPr>
            <a:picLocks noChangeAspect="1"/>
          </p:cNvPicPr>
          <p:nvPr/>
        </p:nvPicPr>
        <p:blipFill>
          <a:blip r:embed="rId4"/>
          <a:stretch>
            <a:fillRect/>
          </a:stretch>
        </p:blipFill>
        <p:spPr>
          <a:xfrm>
            <a:off x="3098046" y="1673346"/>
            <a:ext cx="6011943" cy="2770977"/>
          </a:xfrm>
          <a:prstGeom prst="rect">
            <a:avLst/>
          </a:prstGeom>
        </p:spPr>
      </p:pic>
      <p:sp>
        <p:nvSpPr>
          <p:cNvPr id="44" name="矩形: 圆角 43">
            <a:extLst>
              <a:ext uri="{FF2B5EF4-FFF2-40B4-BE49-F238E27FC236}">
                <a16:creationId xmlns:a16="http://schemas.microsoft.com/office/drawing/2014/main" id="{677DCD4A-3B10-4011-9F62-558F41A865C3}"/>
              </a:ext>
            </a:extLst>
          </p:cNvPr>
          <p:cNvSpPr/>
          <p:nvPr/>
        </p:nvSpPr>
        <p:spPr>
          <a:xfrm>
            <a:off x="3477225" y="5183223"/>
            <a:ext cx="5237550" cy="85284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solidFill>
                  <a:srgbClr val="4276AA"/>
                </a:solidFill>
              </a:rPr>
              <a:t>通用网络层</a:t>
            </a:r>
            <a:r>
              <a:rPr lang="en-US" altLang="zh-CN" b="1" dirty="0">
                <a:solidFill>
                  <a:srgbClr val="4276AA"/>
                </a:solidFill>
              </a:rPr>
              <a:t>DO-Layer</a:t>
            </a:r>
            <a:r>
              <a:rPr lang="zh-CN" altLang="zh-CN" b="1" dirty="0">
                <a:solidFill>
                  <a:srgbClr val="4276AA"/>
                </a:solidFill>
              </a:rPr>
              <a:t>，</a:t>
            </a:r>
            <a:r>
              <a:rPr lang="zh-CN" altLang="zh-CN" dirty="0">
                <a:solidFill>
                  <a:srgbClr val="4276AA"/>
                </a:solidFill>
              </a:rPr>
              <a:t>用于解决</a:t>
            </a:r>
            <a:r>
              <a:rPr lang="zh-CN" altLang="zh-CN" b="1" dirty="0">
                <a:solidFill>
                  <a:srgbClr val="4276AA"/>
                </a:solidFill>
              </a:rPr>
              <a:t>类别不平衡问题</a:t>
            </a:r>
            <a:endParaRPr lang="zh-CN" altLang="zh-CN" dirty="0">
              <a:solidFill>
                <a:srgbClr val="4276AA"/>
              </a:solidFill>
            </a:endParaRPr>
          </a:p>
        </p:txBody>
      </p:sp>
    </p:spTree>
    <p:extLst>
      <p:ext uri="{BB962C8B-B14F-4D97-AF65-F5344CB8AC3E}">
        <p14:creationId xmlns:p14="http://schemas.microsoft.com/office/powerpoint/2010/main" val="22196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2669F96-487F-41E4-9B9F-A9A202453A49}"/>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9" name="图片 8">
            <a:extLst>
              <a:ext uri="{FF2B5EF4-FFF2-40B4-BE49-F238E27FC236}">
                <a16:creationId xmlns:a16="http://schemas.microsoft.com/office/drawing/2014/main" id="{ECF3D8E5-6A8E-4743-95A9-EAEC62460963}"/>
              </a:ext>
            </a:extLst>
          </p:cNvPr>
          <p:cNvPicPr>
            <a:picLocks noChangeAspect="1"/>
          </p:cNvPicPr>
          <p:nvPr/>
        </p:nvPicPr>
        <p:blipFill rotWithShape="1">
          <a:blip r:embed="rId3">
            <a:clrChange>
              <a:clrFrom>
                <a:srgbClr val="FFFFFF"/>
              </a:clrFrom>
              <a:clrTo>
                <a:srgbClr val="FFFFFF">
                  <a:alpha val="0"/>
                </a:srgbClr>
              </a:clrTo>
            </a:clrChange>
          </a:blip>
          <a:srcRect b="11753"/>
          <a:stretch>
            <a:fillRect/>
          </a:stretch>
        </p:blipFill>
        <p:spPr>
          <a:xfrm>
            <a:off x="1" y="5251852"/>
            <a:ext cx="3258104" cy="1632271"/>
          </a:xfrm>
          <a:prstGeom prst="rect">
            <a:avLst/>
          </a:prstGeom>
        </p:spPr>
      </p:pic>
      <p:pic>
        <p:nvPicPr>
          <p:cNvPr id="5" name="图片 4">
            <a:extLst>
              <a:ext uri="{FF2B5EF4-FFF2-40B4-BE49-F238E27FC236}">
                <a16:creationId xmlns:a16="http://schemas.microsoft.com/office/drawing/2014/main" id="{31B6023A-24A7-4E17-86E6-7C4C3473CFBE}"/>
              </a:ext>
            </a:extLst>
          </p:cNvPr>
          <p:cNvPicPr>
            <a:picLocks noChangeAspect="1"/>
          </p:cNvPicPr>
          <p:nvPr/>
        </p:nvPicPr>
        <p:blipFill rotWithShape="1">
          <a:blip r:embed="rId4">
            <a:clrChange>
              <a:clrFrom>
                <a:srgbClr val="FFFFFF"/>
              </a:clrFrom>
              <a:clrTo>
                <a:srgbClr val="FFFFFF">
                  <a:alpha val="0"/>
                </a:srgbClr>
              </a:clrTo>
            </a:clrChange>
          </a:blip>
          <a:srcRect l="6473" t="52697" r="48727" b="24501"/>
          <a:stretch/>
        </p:blipFill>
        <p:spPr>
          <a:xfrm>
            <a:off x="2218457" y="1757779"/>
            <a:ext cx="7755085" cy="2558376"/>
          </a:xfrm>
          <a:prstGeom prst="rect">
            <a:avLst/>
          </a:prstGeom>
        </p:spPr>
      </p:pic>
      <p:sp>
        <p:nvSpPr>
          <p:cNvPr id="6" name="文本框 5">
            <a:extLst>
              <a:ext uri="{FF2B5EF4-FFF2-40B4-BE49-F238E27FC236}">
                <a16:creationId xmlns:a16="http://schemas.microsoft.com/office/drawing/2014/main" id="{22FD62E9-0CB0-483C-A845-111C86F2E7D7}"/>
              </a:ext>
            </a:extLst>
          </p:cNvPr>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结果分析</a:t>
            </a:r>
          </a:p>
        </p:txBody>
      </p:sp>
      <p:sp>
        <p:nvSpPr>
          <p:cNvPr id="7" name="矩形 6">
            <a:extLst>
              <a:ext uri="{FF2B5EF4-FFF2-40B4-BE49-F238E27FC236}">
                <a16:creationId xmlns:a16="http://schemas.microsoft.com/office/drawing/2014/main" id="{ED3C2668-626F-47CA-9821-4F56AAD90F2D}"/>
              </a:ext>
            </a:extLst>
          </p:cNvPr>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矩形: 圆角 7">
            <a:extLst>
              <a:ext uri="{FF2B5EF4-FFF2-40B4-BE49-F238E27FC236}">
                <a16:creationId xmlns:a16="http://schemas.microsoft.com/office/drawing/2014/main" id="{8F9E37A5-293C-47FF-A9C9-8333AA9A37FC}"/>
              </a:ext>
            </a:extLst>
          </p:cNvPr>
          <p:cNvSpPr/>
          <p:nvPr/>
        </p:nvSpPr>
        <p:spPr>
          <a:xfrm>
            <a:off x="3130304" y="4915574"/>
            <a:ext cx="5931389" cy="784835"/>
          </a:xfrm>
          <a:prstGeom prst="roundRect">
            <a:avLst>
              <a:gd name="adj" fmla="val 1666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075A9"/>
                </a:solidFill>
              </a:rPr>
              <a:t>左图为</a:t>
            </a:r>
            <a:r>
              <a:rPr lang="zh-CN" altLang="en-US" b="1" dirty="0">
                <a:solidFill>
                  <a:srgbClr val="4075A9"/>
                </a:solidFill>
              </a:rPr>
              <a:t>标签</a:t>
            </a:r>
            <a:r>
              <a:rPr lang="zh-CN" altLang="en-US" dirty="0">
                <a:solidFill>
                  <a:srgbClr val="4075A9"/>
                </a:solidFill>
              </a:rPr>
              <a:t>，中图为</a:t>
            </a:r>
            <a:r>
              <a:rPr lang="en-US" altLang="zh-CN" b="1" dirty="0">
                <a:solidFill>
                  <a:srgbClr val="4075A9"/>
                </a:solidFill>
              </a:rPr>
              <a:t>EE-Net</a:t>
            </a:r>
            <a:r>
              <a:rPr lang="zh-CN" altLang="en-US" dirty="0">
                <a:solidFill>
                  <a:srgbClr val="4075A9"/>
                </a:solidFill>
              </a:rPr>
              <a:t>，右图为</a:t>
            </a:r>
            <a:r>
              <a:rPr lang="en-US" altLang="zh-CN" b="1" dirty="0">
                <a:solidFill>
                  <a:srgbClr val="4075A9"/>
                </a:solidFill>
              </a:rPr>
              <a:t>Attention U-Net</a:t>
            </a:r>
            <a:endParaRPr lang="zh-CN" altLang="en-US" b="1" dirty="0">
              <a:solidFill>
                <a:srgbClr val="4075A9"/>
              </a:solidFill>
            </a:endParaRPr>
          </a:p>
        </p:txBody>
      </p:sp>
    </p:spTree>
    <p:extLst>
      <p:ext uri="{BB962C8B-B14F-4D97-AF65-F5344CB8AC3E}">
        <p14:creationId xmlns:p14="http://schemas.microsoft.com/office/powerpoint/2010/main" val="402653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juxnimsu">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3089</TotalTime>
  <Words>1235</Words>
  <Application>Microsoft Office PowerPoint</Application>
  <PresentationFormat>宽屏</PresentationFormat>
  <Paragraphs>139</Paragraphs>
  <Slides>13</Slides>
  <Notes>13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等线</vt:lpstr>
      <vt:lpstr>字魂59号-创粗黑</vt:lpstr>
      <vt:lpstr>Arial</vt:lpstr>
      <vt:lpstr>Trebuchet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zhoulingyun</dc:creator>
  <cp:lastModifiedBy>陈 silver</cp:lastModifiedBy>
  <cp:revision>323</cp:revision>
  <dcterms:created xsi:type="dcterms:W3CDTF">2017-12-11T08:38:00Z</dcterms:created>
  <dcterms:modified xsi:type="dcterms:W3CDTF">2021-04-10T02:15:18Z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AA0F9BE7CBC445B98A201059CF4DFCAB</vt:lpwstr>
  </property>
</Properties>
</file>